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4.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 id="2147483696"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86" r:id="rId12"/>
    <p:sldId id="287" r:id="rId13"/>
    <p:sldId id="265" r:id="rId14"/>
    <p:sldId id="266" r:id="rId15"/>
    <p:sldId id="267" r:id="rId16"/>
    <p:sldId id="268" r:id="rId17"/>
    <p:sldId id="269" r:id="rId18"/>
    <p:sldId id="289" r:id="rId19"/>
    <p:sldId id="290" r:id="rId20"/>
    <p:sldId id="271" r:id="rId21"/>
    <p:sldId id="272" r:id="rId22"/>
    <p:sldId id="273" r:id="rId23"/>
    <p:sldId id="281" r:id="rId24"/>
    <p:sldId id="274" r:id="rId25"/>
    <p:sldId id="283" r:id="rId26"/>
    <p:sldId id="282" r:id="rId27"/>
    <p:sldId id="284" r:id="rId28"/>
    <p:sldId id="285" r:id="rId29"/>
    <p:sldId id="288" r:id="rId30"/>
    <p:sldId id="277" r:id="rId31"/>
    <p:sldId id="279"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a" initials="e" lastIdx="1" clrIdx="0">
    <p:extLst>
      <p:ext uri="{19B8F6BF-5375-455C-9EA6-DF929625EA0E}">
        <p15:presenceInfo xmlns:p15="http://schemas.microsoft.com/office/powerpoint/2012/main" userId="ev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4681"/>
  </p:normalViewPr>
  <p:slideViewPr>
    <p:cSldViewPr snapToGrid="0">
      <p:cViewPr varScale="1">
        <p:scale>
          <a:sx n="107" d="100"/>
          <a:sy n="107" d="100"/>
        </p:scale>
        <p:origin x="7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kern="1200" dirty="0">
                <a:solidFill>
                  <a:schemeClr val="tx1"/>
                </a:solidFill>
                <a:effectLst/>
                <a:latin typeface="+mn-lt"/>
                <a:ea typeface="+mn-ea"/>
                <a:cs typeface="+mn-cs"/>
              </a:rPr>
              <a:t>I used the ‘</a:t>
            </a:r>
            <a:r>
              <a:rPr lang="en-US" altLang="zh-CN" sz="1200" i="1" kern="1200" dirty="0" err="1">
                <a:solidFill>
                  <a:schemeClr val="tx1"/>
                </a:solidFill>
                <a:effectLst/>
                <a:latin typeface="+mn-lt"/>
                <a:ea typeface="+mn-ea"/>
                <a:cs typeface="+mn-cs"/>
              </a:rPr>
              <a:t>msno</a:t>
            </a:r>
            <a:r>
              <a:rPr lang="en-US" altLang="zh-CN" sz="1200" kern="1200" dirty="0" err="1">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matrix</a:t>
            </a:r>
            <a:r>
              <a:rPr lang="en-US" altLang="zh-CN" sz="1200" i="1"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function to build a nullity matrix to visualize the patterns of missing values</a:t>
            </a:r>
            <a:r>
              <a:rPr lang="zh-CN" altLang="zh-CN" dirty="0">
                <a:effectLst/>
              </a:rPr>
              <a:t> </a:t>
            </a:r>
            <a:endParaRPr kumimoji="1" lang="zh-CN" altLang="en-US" dirty="0"/>
          </a:p>
        </p:txBody>
      </p:sp>
    </p:spTree>
    <p:extLst>
      <p:ext uri="{BB962C8B-B14F-4D97-AF65-F5344CB8AC3E}">
        <p14:creationId xmlns:p14="http://schemas.microsoft.com/office/powerpoint/2010/main" val="1457602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a:xfrm>
            <a:off x="685800" y="4400550"/>
            <a:ext cx="5486400" cy="3600450"/>
          </a:xfrm>
          <a:prstGeom prst="rect">
            <a:avLst/>
          </a:prstGeom>
        </p:spPr>
        <p:txBody>
          <a:bodyPr/>
          <a:lstStyle/>
          <a:p>
            <a:pPr eaLnBrk="1" hangingPunct="1"/>
            <a:r>
              <a:rPr lang="en-US" altLang="zh-CN" sz="1200" dirty="0">
                <a:latin typeface="Tahoma" panose="020B0604030504040204" pitchFamily="34" charset="0"/>
                <a:ea typeface="宋体" panose="02010600030101010101" pitchFamily="2" charset="-122"/>
              </a:rPr>
              <a:t>Forward step: </a:t>
            </a:r>
          </a:p>
          <a:p>
            <a:pPr eaLnBrk="1" hangingPunct="1"/>
            <a:r>
              <a:rPr lang="en-US" altLang="zh-CN" sz="1200" dirty="0">
                <a:latin typeface="Tahoma" panose="020B0604030504040204" pitchFamily="34" charset="0"/>
                <a:ea typeface="宋体" panose="02010600030101010101" pitchFamily="2" charset="-122"/>
              </a:rPr>
              <a:t>Propagate activation </a:t>
            </a:r>
          </a:p>
          <a:p>
            <a:pPr eaLnBrk="1" hangingPunct="1"/>
            <a:r>
              <a:rPr lang="en-US" altLang="zh-CN" sz="1200" dirty="0">
                <a:latin typeface="Tahoma" panose="020B0604030504040204" pitchFamily="34" charset="0"/>
                <a:ea typeface="宋体" panose="02010600030101010101" pitchFamily="2" charset="-122"/>
              </a:rPr>
              <a:t>from input to output layer</a:t>
            </a:r>
          </a:p>
          <a:p>
            <a:endParaRPr kumimoji="1" lang="en-US" altLang="zh-CN" dirty="0"/>
          </a:p>
          <a:p>
            <a:pPr eaLnBrk="1" hangingPunct="1"/>
            <a:r>
              <a:rPr lang="en-US" altLang="zh-CN" sz="1200" dirty="0">
                <a:latin typeface="Tahoma" panose="020B0604030504040204" pitchFamily="34" charset="0"/>
                <a:ea typeface="宋体" panose="02010600030101010101" pitchFamily="2" charset="-122"/>
              </a:rPr>
              <a:t>Backward step: </a:t>
            </a:r>
          </a:p>
          <a:p>
            <a:pPr eaLnBrk="1" hangingPunct="1"/>
            <a:r>
              <a:rPr lang="en-US" altLang="zh-CN" sz="1200" dirty="0">
                <a:latin typeface="Tahoma" panose="020B0604030504040204" pitchFamily="34" charset="0"/>
                <a:ea typeface="宋体" panose="02010600030101010101" pitchFamily="2" charset="-122"/>
              </a:rPr>
              <a:t>propagate errors from output to hidden layer</a:t>
            </a:r>
          </a:p>
          <a:p>
            <a:endParaRPr kumimoji="1" lang="zh-CN" altLang="en-US" dirty="0"/>
          </a:p>
        </p:txBody>
      </p:sp>
    </p:spTree>
    <p:extLst>
      <p:ext uri="{BB962C8B-B14F-4D97-AF65-F5344CB8AC3E}">
        <p14:creationId xmlns:p14="http://schemas.microsoft.com/office/powerpoint/2010/main" val="184641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err="1"/>
              <a:t>Dtype</a:t>
            </a:r>
            <a:r>
              <a:rPr kumimoji="1" lang="zh-CN" altLang="en-US" dirty="0"/>
              <a:t> </a:t>
            </a:r>
            <a:r>
              <a:rPr kumimoji="1" lang="en-US" altLang="zh-CN" dirty="0"/>
              <a:t>(</a:t>
            </a:r>
            <a:r>
              <a:rPr kumimoji="1" lang="en-US" altLang="zh-CN" dirty="0" err="1"/>
              <a:t>numpy</a:t>
            </a:r>
            <a:r>
              <a:rPr kumimoji="1" lang="en-US" altLang="zh-CN" dirty="0"/>
              <a:t>)</a:t>
            </a:r>
            <a:r>
              <a:rPr kumimoji="1" lang="zh-CN" altLang="en-US" dirty="0"/>
              <a:t> </a:t>
            </a:r>
            <a:r>
              <a:rPr kumimoji="1" lang="en-US" altLang="zh-CN" dirty="0"/>
              <a:t>and</a:t>
            </a:r>
            <a:r>
              <a:rPr kumimoji="1" lang="zh-CN" altLang="en-US" dirty="0"/>
              <a:t> </a:t>
            </a:r>
            <a:r>
              <a:rPr kumimoji="1" lang="en-US" altLang="zh-CN" dirty="0"/>
              <a:t>value</a:t>
            </a:r>
            <a:r>
              <a:rPr kumimoji="1" lang="zh-CN" altLang="en-US" dirty="0"/>
              <a:t> </a:t>
            </a:r>
            <a:r>
              <a:rPr kumimoji="1" lang="en-US" altLang="zh-CN" dirty="0"/>
              <a:t>count</a:t>
            </a:r>
            <a:r>
              <a:rPr kumimoji="1" lang="zh-CN" altLang="en-US" dirty="0"/>
              <a:t> </a:t>
            </a:r>
            <a:r>
              <a:rPr kumimoji="1" lang="en-US" altLang="zh-CN" dirty="0"/>
              <a:t>function-find out the number of columns that are "object" in training set</a:t>
            </a:r>
          </a:p>
          <a:p>
            <a:pPr marL="228600" indent="-228600">
              <a:buAutoNum type="arabicPeriod"/>
            </a:pPr>
            <a:r>
              <a:rPr kumimoji="1" lang="en-US" altLang="zh-CN" dirty="0" err="1"/>
              <a:t>Dtype</a:t>
            </a:r>
            <a:r>
              <a:rPr kumimoji="1" lang="zh-CN" altLang="en-US" dirty="0"/>
              <a:t> </a:t>
            </a:r>
            <a:r>
              <a:rPr kumimoji="1" lang="en-US" altLang="zh-CN" dirty="0"/>
              <a:t>function</a:t>
            </a:r>
            <a:r>
              <a:rPr kumimoji="1" lang="zh-CN" altLang="en-US" dirty="0"/>
              <a:t> </a:t>
            </a:r>
            <a:endParaRPr kumimoji="1" lang="en-US" altLang="zh-CN" dirty="0"/>
          </a:p>
          <a:p>
            <a:pPr marL="228600" indent="-228600">
              <a:buAutoNum type="arabicPeriod"/>
            </a:pPr>
            <a:r>
              <a:rPr kumimoji="1" lang="en-US" altLang="zh-CN" dirty="0"/>
              <a:t>get format for value of each object column for training set</a:t>
            </a:r>
          </a:p>
          <a:p>
            <a:pPr marL="228600" indent="-228600">
              <a:buAutoNum type="arabicPeriod"/>
            </a:pPr>
            <a:r>
              <a:rPr kumimoji="1" lang="en-US" altLang="zh-CN" dirty="0"/>
              <a:t># Since the value of our </a:t>
            </a:r>
            <a:r>
              <a:rPr kumimoji="1" lang="en-US" altLang="zh-CN" dirty="0" err="1"/>
              <a:t>obeject</a:t>
            </a:r>
            <a:r>
              <a:rPr kumimoji="1" lang="en-US" altLang="zh-CN" dirty="0"/>
              <a:t> columns are the nominal values,</a:t>
            </a:r>
            <a:r>
              <a:rPr lang="en-US" altLang="zh-CN" dirty="0"/>
              <a:t> </a:t>
            </a:r>
            <a:r>
              <a:rPr lang="en-US" altLang="zh-CN" dirty="0" err="1"/>
              <a:t>pandas.get_dummies</a:t>
            </a:r>
            <a:r>
              <a:rPr kumimoji="1" lang="en-US" altLang="zh-CN" dirty="0" err="1"/>
              <a:t>I</a:t>
            </a:r>
            <a:r>
              <a:rPr kumimoji="1" lang="en-US" altLang="zh-CN" dirty="0"/>
              <a:t> encode them as dummy variables</a:t>
            </a:r>
          </a:p>
          <a:p>
            <a:pPr marL="228600" indent="-228600">
              <a:buAutoNum type="arabicPeriod"/>
            </a:pPr>
            <a:endParaRPr kumimoji="1" lang="zh-CN" altLang="en-US" dirty="0"/>
          </a:p>
        </p:txBody>
      </p:sp>
      <p:sp>
        <p:nvSpPr>
          <p:cNvPr id="4" name="灯片编号占位符 3"/>
          <p:cNvSpPr>
            <a:spLocks noGrp="1"/>
          </p:cNvSpPr>
          <p:nvPr>
            <p:ph type="sldNum" sz="quarter" idx="10"/>
          </p:nvPr>
        </p:nvSpPr>
        <p:spPr/>
        <p:txBody>
          <a:bodyPr/>
          <a:lstStyle/>
          <a:p>
            <a:fld id="{707212E8-B405-2F42-9A23-1E1AFB35B5F2}" type="slidenum">
              <a:rPr kumimoji="1" lang="zh-CN" altLang="en-US" smtClean="0"/>
              <a:t>10</a:t>
            </a:fld>
            <a:endParaRPr kumimoji="1" lang="zh-CN" altLang="en-US"/>
          </a:p>
        </p:txBody>
      </p:sp>
    </p:spTree>
    <p:extLst>
      <p:ext uri="{BB962C8B-B14F-4D97-AF65-F5344CB8AC3E}">
        <p14:creationId xmlns:p14="http://schemas.microsoft.com/office/powerpoint/2010/main" val="126604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Train the Random Forest model for raw data</a:t>
            </a:r>
          </a:p>
          <a:p>
            <a:r>
              <a:rPr kumimoji="1" lang="en-US" altLang="zh-CN" dirty="0"/>
              <a:t># to check whether there have the useless columns or not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After</a:t>
            </a:r>
            <a:r>
              <a:rPr kumimoji="1" lang="zh-CN" altLang="en-US" dirty="0"/>
              <a:t> </a:t>
            </a:r>
            <a:r>
              <a:rPr kumimoji="1" lang="en-US" altLang="zh-CN" dirty="0"/>
              <a:t>built</a:t>
            </a:r>
            <a:r>
              <a:rPr kumimoji="1" lang="zh-CN" altLang="en-US" dirty="0"/>
              <a:t> </a:t>
            </a:r>
            <a:r>
              <a:rPr kumimoji="1" lang="en-US" altLang="zh-CN" dirty="0"/>
              <a:t>the</a:t>
            </a:r>
            <a:r>
              <a:rPr kumimoji="1" lang="zh-CN" altLang="en-US" dirty="0"/>
              <a:t> </a:t>
            </a:r>
            <a:r>
              <a:rPr kumimoji="1" lang="en-US" altLang="zh-CN" dirty="0"/>
              <a:t>random</a:t>
            </a:r>
            <a:r>
              <a:rPr kumimoji="1" lang="zh-CN" altLang="en-US" dirty="0"/>
              <a:t> </a:t>
            </a:r>
            <a:r>
              <a:rPr kumimoji="1" lang="en-US" altLang="zh-CN" dirty="0"/>
              <a:t>forest</a:t>
            </a:r>
            <a:r>
              <a:rPr kumimoji="1" lang="zh-CN" altLang="en-US" dirty="0"/>
              <a:t> </a:t>
            </a:r>
            <a:r>
              <a:rPr kumimoji="1" lang="en-US" altLang="zh-CN" dirty="0"/>
              <a:t>model,</a:t>
            </a:r>
            <a:r>
              <a:rPr kumimoji="1" lang="zh-CN" altLang="en-US" dirty="0"/>
              <a:t> </a:t>
            </a:r>
            <a:r>
              <a:rPr kumimoji="1" lang="en-US" altLang="zh-CN" dirty="0"/>
              <a:t>I</a:t>
            </a:r>
            <a:r>
              <a:rPr kumimoji="1" lang="zh-CN" altLang="en-US" dirty="0"/>
              <a:t> </a:t>
            </a:r>
            <a:r>
              <a:rPr kumimoji="1" lang="en-US" altLang="zh-CN" dirty="0"/>
              <a:t>computed</a:t>
            </a:r>
            <a:r>
              <a:rPr kumimoji="1" lang="zh-CN" altLang="en-US" dirty="0"/>
              <a:t> </a:t>
            </a:r>
            <a:r>
              <a:rPr kumimoji="1" lang="en-US" altLang="zh-CN" dirty="0"/>
              <a:t>the</a:t>
            </a:r>
            <a:r>
              <a:rPr kumimoji="1" lang="zh-CN" altLang="en-US" dirty="0"/>
              <a:t> </a:t>
            </a:r>
            <a:r>
              <a:rPr kumimoji="1" lang="en-US" altLang="zh-CN" dirty="0"/>
              <a:t>importance</a:t>
            </a:r>
            <a:r>
              <a:rPr kumimoji="1" lang="zh-CN" altLang="en-US" dirty="0"/>
              <a:t> </a:t>
            </a:r>
            <a:r>
              <a:rPr kumimoji="1" lang="en-US" altLang="zh-CN" dirty="0"/>
              <a:t>for</a:t>
            </a:r>
            <a:r>
              <a:rPr kumimoji="1" lang="zh-CN" altLang="en-US" dirty="0"/>
              <a:t> </a:t>
            </a:r>
            <a:r>
              <a:rPr kumimoji="1" lang="en-US" altLang="zh-CN" dirty="0"/>
              <a:t>each</a:t>
            </a:r>
            <a:r>
              <a:rPr kumimoji="1" lang="zh-CN" altLang="en-US" dirty="0"/>
              <a:t> </a:t>
            </a:r>
            <a:r>
              <a:rPr kumimoji="1" lang="en-US" altLang="zh-CN" dirty="0"/>
              <a:t>feature</a:t>
            </a:r>
            <a:endParaRPr lang="en-US"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707212E8-B405-2F42-9A23-1E1AFB35B5F2}" type="slidenum">
              <a:rPr kumimoji="1" lang="zh-CN" altLang="en-US" smtClean="0"/>
              <a:t>11</a:t>
            </a:fld>
            <a:endParaRPr kumimoji="1" lang="zh-CN" altLang="en-US"/>
          </a:p>
        </p:txBody>
      </p:sp>
    </p:spTree>
    <p:extLst>
      <p:ext uri="{BB962C8B-B14F-4D97-AF65-F5344CB8AC3E}">
        <p14:creationId xmlns:p14="http://schemas.microsoft.com/office/powerpoint/2010/main" val="787158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dirty="0"/>
              <a:t>Use</a:t>
            </a:r>
            <a:r>
              <a:rPr kumimoji="1" lang="zh-CN" altLang="en-US" dirty="0"/>
              <a:t> </a:t>
            </a:r>
            <a:r>
              <a:rPr kumimoji="1" lang="en-US" altLang="zh-CN" dirty="0"/>
              <a:t>matplotlib</a:t>
            </a:r>
            <a:r>
              <a:rPr kumimoji="1" lang="zh-CN" altLang="en-US" dirty="0"/>
              <a:t> </a:t>
            </a:r>
            <a:r>
              <a:rPr kumimoji="1" lang="en-US" altLang="zh-CN" dirty="0"/>
              <a:t>to</a:t>
            </a:r>
            <a:r>
              <a:rPr kumimoji="1" lang="zh-CN" altLang="en-US" dirty="0"/>
              <a:t> </a:t>
            </a:r>
            <a:r>
              <a:rPr kumimoji="1" lang="en-US" altLang="zh-CN" dirty="0"/>
              <a:t>draw</a:t>
            </a:r>
            <a:r>
              <a:rPr kumimoji="1" lang="zh-CN" altLang="en-US" dirty="0"/>
              <a:t> </a:t>
            </a:r>
            <a:r>
              <a:rPr kumimoji="1" lang="en-US" altLang="zh-CN" dirty="0"/>
              <a:t>the</a:t>
            </a:r>
            <a:r>
              <a:rPr kumimoji="1" lang="zh-CN" altLang="en-US" dirty="0"/>
              <a:t> </a:t>
            </a:r>
            <a:r>
              <a:rPr kumimoji="1" lang="en-US" altLang="zh-CN" dirty="0" err="1"/>
              <a:t>histgram</a:t>
            </a:r>
            <a:endParaRPr kumimoji="1" lang="zh-CN" altLang="en-US" dirty="0"/>
          </a:p>
        </p:txBody>
      </p:sp>
    </p:spTree>
    <p:extLst>
      <p:ext uri="{BB962C8B-B14F-4D97-AF65-F5344CB8AC3E}">
        <p14:creationId xmlns:p14="http://schemas.microsoft.com/office/powerpoint/2010/main" val="64817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dirty="0"/>
              <a:t>Bar</a:t>
            </a:r>
            <a:r>
              <a:rPr kumimoji="1" lang="zh-CN" altLang="en-US" dirty="0"/>
              <a:t> </a:t>
            </a:r>
            <a:r>
              <a:rPr kumimoji="1" lang="en-US" altLang="zh-CN" dirty="0"/>
              <a:t>chart</a:t>
            </a:r>
            <a:r>
              <a:rPr kumimoji="1" lang="zh-CN" altLang="en-US" dirty="0"/>
              <a:t> </a:t>
            </a:r>
            <a:r>
              <a:rPr kumimoji="1" lang="en-US" altLang="zh-CN" dirty="0"/>
              <a:t>and</a:t>
            </a:r>
            <a:r>
              <a:rPr kumimoji="1" lang="zh-CN" altLang="en-US" dirty="0"/>
              <a:t> </a:t>
            </a:r>
            <a:r>
              <a:rPr kumimoji="1" lang="en-US" altLang="zh-CN" dirty="0"/>
              <a:t>pie</a:t>
            </a:r>
            <a:r>
              <a:rPr kumimoji="1" lang="zh-CN" altLang="en-US" dirty="0"/>
              <a:t> </a:t>
            </a:r>
            <a:r>
              <a:rPr kumimoji="1" lang="en-US" altLang="zh-CN" dirty="0"/>
              <a:t>chart</a:t>
            </a:r>
            <a:endParaRPr kumimoji="1" lang="zh-CN" altLang="en-US" dirty="0"/>
          </a:p>
        </p:txBody>
      </p:sp>
    </p:spTree>
    <p:extLst>
      <p:ext uri="{BB962C8B-B14F-4D97-AF65-F5344CB8AC3E}">
        <p14:creationId xmlns:p14="http://schemas.microsoft.com/office/powerpoint/2010/main" val="1606516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he picture clearly shows for the lower price (price range=0), the ram of the most mobile phone is also small; for the higher price (price range = 3), the ram of the most phone is also large. </a:t>
            </a:r>
            <a:r>
              <a:rPr lang="en-US" altLang="zh-CN" sz="1200" b="0" kern="1200" dirty="0">
                <a:solidFill>
                  <a:schemeClr val="tx1"/>
                </a:solidFill>
                <a:effectLst/>
                <a:latin typeface="+mn-lt"/>
                <a:ea typeface="+mn-ea"/>
                <a:cs typeface="+mn-cs"/>
              </a:rPr>
              <a:t>From the boxplot, we can easily see the price range “0”, “2”, “3” have outliers, but not too much. Besides, we can get the ram in each price range are nearly normally distributed.</a:t>
            </a:r>
            <a:endParaRPr lang="zh-CN" altLang="zh-CN" sz="1200" b="1" kern="1200" dirty="0">
              <a:solidFill>
                <a:schemeClr val="tx1"/>
              </a:solidFill>
              <a:effectLst/>
              <a:latin typeface="+mn-lt"/>
              <a:ea typeface="+mn-ea"/>
              <a:cs typeface="+mn-cs"/>
            </a:endParaRPr>
          </a:p>
          <a:p>
            <a:endParaRPr kumimoji="1" lang="zh-CN" altLang="en-US" dirty="0"/>
          </a:p>
        </p:txBody>
      </p:sp>
    </p:spTree>
    <p:extLst>
      <p:ext uri="{BB962C8B-B14F-4D97-AF65-F5344CB8AC3E}">
        <p14:creationId xmlns:p14="http://schemas.microsoft.com/office/powerpoint/2010/main" val="418981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I chose 70% of data as training dataset and 30% of data as testing dataset randomly. The training dataset can help me make the predictions and the test dataset can help us check the accuracy of the model. Besides, I converted the data in to the same scale by using the ‘</a:t>
            </a:r>
            <a:r>
              <a:rPr lang="en-US" altLang="zh-CN" sz="1200" b="0" kern="1200" dirty="0" err="1">
                <a:solidFill>
                  <a:schemeClr val="tx1"/>
                </a:solidFill>
                <a:effectLst/>
                <a:latin typeface="+mn-lt"/>
                <a:ea typeface="+mn-ea"/>
                <a:cs typeface="+mn-cs"/>
              </a:rPr>
              <a:t>standardScaler</a:t>
            </a:r>
            <a:r>
              <a:rPr lang="en-US" altLang="zh-CN" sz="1200" b="0" kern="1200" dirty="0">
                <a:solidFill>
                  <a:schemeClr val="tx1"/>
                </a:solidFill>
                <a:effectLst/>
                <a:latin typeface="+mn-lt"/>
                <a:ea typeface="+mn-ea"/>
                <a:cs typeface="+mn-cs"/>
              </a:rPr>
              <a:t>()’ function which from </a:t>
            </a:r>
            <a:r>
              <a:rPr lang="en-US" altLang="zh-CN" sz="1200" b="0" kern="1200" dirty="0" err="1">
                <a:solidFill>
                  <a:schemeClr val="tx1"/>
                </a:solidFill>
                <a:effectLst/>
                <a:latin typeface="+mn-lt"/>
                <a:ea typeface="+mn-ea"/>
                <a:cs typeface="+mn-cs"/>
              </a:rPr>
              <a:t>scikit</a:t>
            </a:r>
            <a:r>
              <a:rPr lang="en-US" altLang="zh-CN" sz="1200" b="0" kern="1200" dirty="0">
                <a:solidFill>
                  <a:schemeClr val="tx1"/>
                </a:solidFill>
                <a:effectLst/>
                <a:latin typeface="+mn-lt"/>
                <a:ea typeface="+mn-ea"/>
                <a:cs typeface="+mn-cs"/>
              </a:rPr>
              <a:t> learn library. </a:t>
            </a:r>
            <a:endParaRPr lang="zh-CN" altLang="zh-CN" sz="1200" b="1" kern="1200" dirty="0">
              <a:solidFill>
                <a:schemeClr val="tx1"/>
              </a:solidFill>
              <a:effectLst/>
              <a:latin typeface="+mn-lt"/>
              <a:ea typeface="+mn-ea"/>
              <a:cs typeface="+mn-cs"/>
            </a:endParaRPr>
          </a:p>
          <a:p>
            <a:endParaRPr kumimoji="1" lang="zh-CN" altLang="en-US" dirty="0"/>
          </a:p>
        </p:txBody>
      </p:sp>
    </p:spTree>
    <p:extLst>
      <p:ext uri="{BB962C8B-B14F-4D97-AF65-F5344CB8AC3E}">
        <p14:creationId xmlns:p14="http://schemas.microsoft.com/office/powerpoint/2010/main" val="2942904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Firstly, I used Naïve Bayes classifier which assume each feature are independent. Here, I used the Gaussian Naive Bayes algorithm since the features have continuous values.</a:t>
            </a:r>
            <a:r>
              <a:rPr lang="zh-CN" altLang="zh-CN" dirty="0">
                <a:effectLst/>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 used the </a:t>
            </a:r>
            <a:r>
              <a:rPr lang="en-US" altLang="zh-CN" sz="1200" kern="1200" dirty="0" err="1">
                <a:solidFill>
                  <a:schemeClr val="tx1"/>
                </a:solidFill>
                <a:effectLst/>
                <a:latin typeface="+mn-lt"/>
                <a:ea typeface="+mn-ea"/>
                <a:cs typeface="+mn-cs"/>
              </a:rPr>
              <a:t>GaussianNB</a:t>
            </a:r>
            <a:r>
              <a:rPr lang="en-US" altLang="zh-CN" sz="1200" kern="1200" dirty="0">
                <a:solidFill>
                  <a:schemeClr val="tx1"/>
                </a:solidFill>
                <a:effectLst/>
                <a:latin typeface="+mn-lt"/>
                <a:ea typeface="+mn-ea"/>
                <a:cs typeface="+mn-cs"/>
              </a:rPr>
              <a:t> module from </a:t>
            </a:r>
            <a:r>
              <a:rPr lang="en-US" altLang="zh-CN" sz="1200" kern="1200" dirty="0" err="1">
                <a:solidFill>
                  <a:schemeClr val="tx1"/>
                </a:solidFill>
                <a:effectLst/>
                <a:latin typeface="+mn-lt"/>
                <a:ea typeface="+mn-ea"/>
                <a:cs typeface="+mn-cs"/>
              </a:rPr>
              <a:t>sklearn</a:t>
            </a:r>
            <a:r>
              <a:rPr lang="en-US" altLang="zh-CN" sz="1200" kern="1200" dirty="0">
                <a:solidFill>
                  <a:schemeClr val="tx1"/>
                </a:solidFill>
                <a:effectLst/>
                <a:latin typeface="+mn-lt"/>
                <a:ea typeface="+mn-ea"/>
                <a:cs typeface="+mn-cs"/>
              </a:rPr>
              <a:t> library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built the Gaussian Naive Bayes classifier. I use the ‘fit()’ function to train it. Then, I used the ‘predict()’ function to test the model. Thereafter, I compute the accuracy of the Naive Bayes model by compare the prediction with the target value which in the test dataset. I also evaluate the performance of a model</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10"/>
          </p:nvPr>
        </p:nvSpPr>
        <p:spPr/>
        <p:txBody>
          <a:bodyPr/>
          <a:lstStyle/>
          <a:p>
            <a:fld id="{707212E8-B405-2F42-9A23-1E1AFB35B5F2}" type="slidenum">
              <a:rPr kumimoji="1" lang="zh-CN" altLang="en-US" smtClean="0"/>
              <a:t>22</a:t>
            </a:fld>
            <a:endParaRPr kumimoji="1" lang="zh-CN" altLang="en-US"/>
          </a:p>
        </p:txBody>
      </p:sp>
    </p:spTree>
    <p:extLst>
      <p:ext uri="{BB962C8B-B14F-4D97-AF65-F5344CB8AC3E}">
        <p14:creationId xmlns:p14="http://schemas.microsoft.com/office/powerpoint/2010/main" val="3370299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 found the Naïve Bayes model show the great performance on the price range 1. </a:t>
            </a:r>
            <a:endParaRPr lang="zh-CN" altLang="zh-CN" sz="1200" kern="1200" dirty="0">
              <a:solidFill>
                <a:schemeClr val="tx1"/>
              </a:solidFill>
              <a:effectLst/>
              <a:latin typeface="+mn-lt"/>
              <a:ea typeface="+mn-ea"/>
              <a:cs typeface="+mn-cs"/>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In order to make the ROC curve, I set the ‘</a:t>
            </a:r>
            <a:r>
              <a:rPr lang="en-US" altLang="zh-CN" sz="1200" b="0" kern="1200" dirty="0" err="1">
                <a:solidFill>
                  <a:schemeClr val="tx1"/>
                </a:solidFill>
                <a:effectLst/>
                <a:latin typeface="+mn-lt"/>
                <a:ea typeface="+mn-ea"/>
                <a:cs typeface="+mn-cs"/>
              </a:rPr>
              <a:t>label_binarize</a:t>
            </a:r>
            <a:r>
              <a:rPr lang="en-US" altLang="zh-CN" sz="1200" b="0" kern="1200" dirty="0">
                <a:solidFill>
                  <a:schemeClr val="tx1"/>
                </a:solidFill>
                <a:effectLst/>
                <a:latin typeface="+mn-lt"/>
                <a:ea typeface="+mn-ea"/>
                <a:cs typeface="+mn-cs"/>
              </a:rPr>
              <a:t>()’ function to binarize the output in the main script. Then, I use the </a:t>
            </a:r>
            <a:r>
              <a:rPr lang="en-US" altLang="zh-CN" sz="1200" b="0" kern="1200" dirty="0" err="1">
                <a:solidFill>
                  <a:schemeClr val="tx1"/>
                </a:solidFill>
                <a:effectLst/>
                <a:latin typeface="+mn-lt"/>
                <a:ea typeface="+mn-ea"/>
                <a:cs typeface="+mn-cs"/>
              </a:rPr>
              <a:t>OneVsRestClassifier</a:t>
            </a:r>
            <a:r>
              <a:rPr lang="en-US" altLang="zh-CN" sz="1200" b="0" kern="1200" dirty="0">
                <a:solidFill>
                  <a:schemeClr val="tx1"/>
                </a:solidFill>
                <a:effectLst/>
                <a:latin typeface="+mn-lt"/>
                <a:ea typeface="+mn-ea"/>
                <a:cs typeface="+mn-cs"/>
              </a:rPr>
              <a:t> to predict each class against other. In addition, I compute ROC curve and ROC area for each class, micro-average ROC curve and ROC area, macro-average ROC curve and ROC area. Finally, I got my ROC curve for the Naïve Bayes Classifier.</a:t>
            </a:r>
            <a:endParaRPr lang="zh-CN" altLang="zh-CN" sz="1200" b="1" kern="1200" dirty="0">
              <a:solidFill>
                <a:schemeClr val="tx1"/>
              </a:solidFill>
              <a:effectLst/>
              <a:latin typeface="+mn-lt"/>
              <a:ea typeface="+mn-ea"/>
              <a:cs typeface="+mn-cs"/>
            </a:endParaRPr>
          </a:p>
          <a:p>
            <a:endParaRPr kumimoji="1" lang="zh-CN" altLang="en-US" dirty="0"/>
          </a:p>
        </p:txBody>
      </p:sp>
    </p:spTree>
    <p:extLst>
      <p:ext uri="{BB962C8B-B14F-4D97-AF65-F5344CB8AC3E}">
        <p14:creationId xmlns:p14="http://schemas.microsoft.com/office/powerpoint/2010/main" val="1930618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EE1B8-BA6F-405A-A7CB-C900F41683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C0B970-B7E4-4CDB-9511-B99542C114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A15DB8-D228-4845-8ED2-152367EEED86}"/>
              </a:ext>
            </a:extLst>
          </p:cNvPr>
          <p:cNvSpPr>
            <a:spLocks noGrp="1"/>
          </p:cNvSpPr>
          <p:nvPr>
            <p:ph type="dt" sz="half" idx="10"/>
          </p:nvPr>
        </p:nvSpPr>
        <p:spPr/>
        <p:txBody>
          <a:bodyPr/>
          <a:lstStyle/>
          <a:p>
            <a:fld id="{5B9A7C02-737B-4EE8-A367-033506BE7878}" type="datetimeFigureOut">
              <a:rPr lang="en-US" smtClean="0"/>
              <a:t>12/3/18</a:t>
            </a:fld>
            <a:endParaRPr lang="en-US"/>
          </a:p>
        </p:txBody>
      </p:sp>
      <p:sp>
        <p:nvSpPr>
          <p:cNvPr id="5" name="Footer Placeholder 4">
            <a:extLst>
              <a:ext uri="{FF2B5EF4-FFF2-40B4-BE49-F238E27FC236}">
                <a16:creationId xmlns:a16="http://schemas.microsoft.com/office/drawing/2014/main" id="{6EA020D3-B13E-4610-82E4-1517E97EF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37BE6-8278-4705-8E45-983FB1629AE5}"/>
              </a:ext>
            </a:extLst>
          </p:cNvPr>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4113219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C9749-B5E6-4348-8578-A8069BFDCD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8DB23B-0BC4-414C-AAD6-2DBCCC3011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602C3-62D8-4E1F-8A44-363083EB8B9D}"/>
              </a:ext>
            </a:extLst>
          </p:cNvPr>
          <p:cNvSpPr>
            <a:spLocks noGrp="1"/>
          </p:cNvSpPr>
          <p:nvPr>
            <p:ph type="dt" sz="half" idx="10"/>
          </p:nvPr>
        </p:nvSpPr>
        <p:spPr/>
        <p:txBody>
          <a:bodyPr/>
          <a:lstStyle/>
          <a:p>
            <a:fld id="{5B9A7C02-737B-4EE8-A367-033506BE7878}" type="datetimeFigureOut">
              <a:rPr lang="en-US" smtClean="0"/>
              <a:t>12/3/18</a:t>
            </a:fld>
            <a:endParaRPr lang="en-US"/>
          </a:p>
        </p:txBody>
      </p:sp>
      <p:sp>
        <p:nvSpPr>
          <p:cNvPr id="5" name="Footer Placeholder 4">
            <a:extLst>
              <a:ext uri="{FF2B5EF4-FFF2-40B4-BE49-F238E27FC236}">
                <a16:creationId xmlns:a16="http://schemas.microsoft.com/office/drawing/2014/main" id="{413F393A-E411-4B61-89AF-F1CB1782C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AB24B-5F00-4627-9E42-13AEDDDA070E}"/>
              </a:ext>
            </a:extLst>
          </p:cNvPr>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4053787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BE86A1-6105-4DB0-B77C-5741192ED6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EBF6EA-9F4D-41BA-95D6-DA19397B6A2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78818-06C3-482E-AE84-CD2C4C8DFE9C}"/>
              </a:ext>
            </a:extLst>
          </p:cNvPr>
          <p:cNvSpPr>
            <a:spLocks noGrp="1"/>
          </p:cNvSpPr>
          <p:nvPr>
            <p:ph type="dt" sz="half" idx="10"/>
          </p:nvPr>
        </p:nvSpPr>
        <p:spPr/>
        <p:txBody>
          <a:bodyPr/>
          <a:lstStyle/>
          <a:p>
            <a:fld id="{5B9A7C02-737B-4EE8-A367-033506BE7878}" type="datetimeFigureOut">
              <a:rPr lang="en-US" smtClean="0"/>
              <a:t>12/3/18</a:t>
            </a:fld>
            <a:endParaRPr lang="en-US"/>
          </a:p>
        </p:txBody>
      </p:sp>
      <p:sp>
        <p:nvSpPr>
          <p:cNvPr id="5" name="Footer Placeholder 4">
            <a:extLst>
              <a:ext uri="{FF2B5EF4-FFF2-40B4-BE49-F238E27FC236}">
                <a16:creationId xmlns:a16="http://schemas.microsoft.com/office/drawing/2014/main" id="{12BDB90A-E849-4845-9597-9E447063F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AC192-5E4C-4A43-9A9B-4C14C3717583}"/>
              </a:ext>
            </a:extLst>
          </p:cNvPr>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4004223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B9A7C02-737B-4EE8-A367-033506BE7878}" type="datetimeFigureOut">
              <a:rPr lang="en-US" smtClean="0"/>
              <a:t>12/3/18</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2379315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9A7C02-737B-4EE8-A367-033506BE787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1177400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9A7C02-737B-4EE8-A367-033506BE787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3700459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9A7C02-737B-4EE8-A367-033506BE7878}"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4260701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9A7C02-737B-4EE8-A367-033506BE7878}"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3797203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9A7C02-737B-4EE8-A367-033506BE7878}"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3859749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9A7C02-737B-4EE8-A367-033506BE7878}" type="datetimeFigureOut">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3360938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9A7C02-737B-4EE8-A367-033506BE7878}"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1605132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E73B-9DE4-45BA-8B86-0A08DCFC1F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5E8DB1-60DD-45D1-B270-19E723DC02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1D838-D99D-4DC7-A61E-A9E290883BAB}"/>
              </a:ext>
            </a:extLst>
          </p:cNvPr>
          <p:cNvSpPr>
            <a:spLocks noGrp="1"/>
          </p:cNvSpPr>
          <p:nvPr>
            <p:ph type="dt" sz="half" idx="10"/>
          </p:nvPr>
        </p:nvSpPr>
        <p:spPr/>
        <p:txBody>
          <a:bodyPr/>
          <a:lstStyle/>
          <a:p>
            <a:fld id="{5B9A7C02-737B-4EE8-A367-033506BE7878}" type="datetimeFigureOut">
              <a:rPr lang="en-US" smtClean="0"/>
              <a:t>12/3/18</a:t>
            </a:fld>
            <a:endParaRPr lang="en-US"/>
          </a:p>
        </p:txBody>
      </p:sp>
      <p:sp>
        <p:nvSpPr>
          <p:cNvPr id="5" name="Footer Placeholder 4">
            <a:extLst>
              <a:ext uri="{FF2B5EF4-FFF2-40B4-BE49-F238E27FC236}">
                <a16:creationId xmlns:a16="http://schemas.microsoft.com/office/drawing/2014/main" id="{168FF86A-2B2F-4786-845A-1636660C5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C7D0C6-FB91-40C5-BDB9-539ECB4AAE70}"/>
              </a:ext>
            </a:extLst>
          </p:cNvPr>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171085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9A7C02-737B-4EE8-A367-033506BE7878}"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1754676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B9A7C02-737B-4EE8-A367-033506BE7878}"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3252819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B9A7C02-737B-4EE8-A367-033506BE787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10729332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B9A7C02-737B-4EE8-A367-033506BE787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41856722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9A7C02-737B-4EE8-A367-033506BE787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4106638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9A7C02-737B-4EE8-A367-033506BE7878}"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2758762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9A7C02-737B-4EE8-A367-033506BE7878}" type="datetimeFigureOut">
              <a:rPr lang="en-US" smtClean="0"/>
              <a:t>12/3/18</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3172658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B9A7C02-737B-4EE8-A367-033506BE787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33806446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B9A7C02-737B-4EE8-A367-033506BE787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323580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3A510-1E2D-4F8C-8A06-D504DD5A95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F1B2E7-4A45-4DA1-B9D9-6F79CFE44F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525468-6446-4A88-B35C-4D2C7486EB60}"/>
              </a:ext>
            </a:extLst>
          </p:cNvPr>
          <p:cNvSpPr>
            <a:spLocks noGrp="1"/>
          </p:cNvSpPr>
          <p:nvPr>
            <p:ph type="dt" sz="half" idx="10"/>
          </p:nvPr>
        </p:nvSpPr>
        <p:spPr/>
        <p:txBody>
          <a:bodyPr/>
          <a:lstStyle/>
          <a:p>
            <a:fld id="{5B9A7C02-737B-4EE8-A367-033506BE7878}" type="datetimeFigureOut">
              <a:rPr lang="en-US" smtClean="0"/>
              <a:t>12/3/18</a:t>
            </a:fld>
            <a:endParaRPr lang="en-US"/>
          </a:p>
        </p:txBody>
      </p:sp>
      <p:sp>
        <p:nvSpPr>
          <p:cNvPr id="5" name="Footer Placeholder 4">
            <a:extLst>
              <a:ext uri="{FF2B5EF4-FFF2-40B4-BE49-F238E27FC236}">
                <a16:creationId xmlns:a16="http://schemas.microsoft.com/office/drawing/2014/main" id="{4A7F1F45-8387-44AE-9620-92EF81792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2E65F-7052-4FC5-B3AE-F99C2C65816C}"/>
              </a:ext>
            </a:extLst>
          </p:cNvPr>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131816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3F27-4482-4B3D-9E00-8E4AA37F0A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BBCEF3-1021-4846-868C-59B7C8EFC3E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18806E-233C-46E9-9F45-268F44F40C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A8FEB1-DDF6-4786-8292-B223052D7515}"/>
              </a:ext>
            </a:extLst>
          </p:cNvPr>
          <p:cNvSpPr>
            <a:spLocks noGrp="1"/>
          </p:cNvSpPr>
          <p:nvPr>
            <p:ph type="dt" sz="half" idx="10"/>
          </p:nvPr>
        </p:nvSpPr>
        <p:spPr/>
        <p:txBody>
          <a:bodyPr/>
          <a:lstStyle/>
          <a:p>
            <a:fld id="{5B9A7C02-737B-4EE8-A367-033506BE7878}" type="datetimeFigureOut">
              <a:rPr lang="en-US" smtClean="0"/>
              <a:t>12/3/18</a:t>
            </a:fld>
            <a:endParaRPr lang="en-US"/>
          </a:p>
        </p:txBody>
      </p:sp>
      <p:sp>
        <p:nvSpPr>
          <p:cNvPr id="6" name="Footer Placeholder 5">
            <a:extLst>
              <a:ext uri="{FF2B5EF4-FFF2-40B4-BE49-F238E27FC236}">
                <a16:creationId xmlns:a16="http://schemas.microsoft.com/office/drawing/2014/main" id="{25170FFF-30A9-4BED-95D3-F1EFFCE90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0CEA59-8310-4871-8F89-DE3045026F80}"/>
              </a:ext>
            </a:extLst>
          </p:cNvPr>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2786987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8C7E-9D69-4D68-AF03-644C78FA4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DEA264-4026-4C8F-BA27-CDAC6E55A8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D248D0-3762-406A-AAB3-63B09767D5C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A86A56-C00F-40EC-9643-5CFD26728F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AA0EDA8-6867-4CDF-9A2C-399E4E3BE46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692051-AC91-4812-9D8C-33688E6A7DA2}"/>
              </a:ext>
            </a:extLst>
          </p:cNvPr>
          <p:cNvSpPr>
            <a:spLocks noGrp="1"/>
          </p:cNvSpPr>
          <p:nvPr>
            <p:ph type="dt" sz="half" idx="10"/>
          </p:nvPr>
        </p:nvSpPr>
        <p:spPr/>
        <p:txBody>
          <a:bodyPr/>
          <a:lstStyle/>
          <a:p>
            <a:fld id="{5B9A7C02-737B-4EE8-A367-033506BE7878}" type="datetimeFigureOut">
              <a:rPr lang="en-US" smtClean="0"/>
              <a:t>12/3/18</a:t>
            </a:fld>
            <a:endParaRPr lang="en-US"/>
          </a:p>
        </p:txBody>
      </p:sp>
      <p:sp>
        <p:nvSpPr>
          <p:cNvPr id="8" name="Footer Placeholder 7">
            <a:extLst>
              <a:ext uri="{FF2B5EF4-FFF2-40B4-BE49-F238E27FC236}">
                <a16:creationId xmlns:a16="http://schemas.microsoft.com/office/drawing/2014/main" id="{0D5711F4-FC27-4959-8177-EEFD959855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882AF7-F505-4771-AC51-0518E98B0AD9}"/>
              </a:ext>
            </a:extLst>
          </p:cNvPr>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1088856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82B2-8DA7-4554-A61B-43F6E5F6A6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0323AC-0731-4AAD-AE91-F7C03B9D56AB}"/>
              </a:ext>
            </a:extLst>
          </p:cNvPr>
          <p:cNvSpPr>
            <a:spLocks noGrp="1"/>
          </p:cNvSpPr>
          <p:nvPr>
            <p:ph type="dt" sz="half" idx="10"/>
          </p:nvPr>
        </p:nvSpPr>
        <p:spPr/>
        <p:txBody>
          <a:bodyPr/>
          <a:lstStyle/>
          <a:p>
            <a:fld id="{5B9A7C02-737B-4EE8-A367-033506BE7878}" type="datetimeFigureOut">
              <a:rPr lang="en-US" smtClean="0"/>
              <a:t>12/3/18</a:t>
            </a:fld>
            <a:endParaRPr lang="en-US"/>
          </a:p>
        </p:txBody>
      </p:sp>
      <p:sp>
        <p:nvSpPr>
          <p:cNvPr id="4" name="Footer Placeholder 3">
            <a:extLst>
              <a:ext uri="{FF2B5EF4-FFF2-40B4-BE49-F238E27FC236}">
                <a16:creationId xmlns:a16="http://schemas.microsoft.com/office/drawing/2014/main" id="{96A62FDA-AD64-4AFD-A386-C40D8A751D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6FD112-5E7F-4770-99E7-8953AF9A6914}"/>
              </a:ext>
            </a:extLst>
          </p:cNvPr>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1490700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77CD3-1BD9-43A1-97C8-2EA26A326174}"/>
              </a:ext>
            </a:extLst>
          </p:cNvPr>
          <p:cNvSpPr>
            <a:spLocks noGrp="1"/>
          </p:cNvSpPr>
          <p:nvPr>
            <p:ph type="dt" sz="half" idx="10"/>
          </p:nvPr>
        </p:nvSpPr>
        <p:spPr/>
        <p:txBody>
          <a:bodyPr/>
          <a:lstStyle/>
          <a:p>
            <a:fld id="{5B9A7C02-737B-4EE8-A367-033506BE7878}" type="datetimeFigureOut">
              <a:rPr lang="en-US" smtClean="0"/>
              <a:t>12/3/18</a:t>
            </a:fld>
            <a:endParaRPr lang="en-US"/>
          </a:p>
        </p:txBody>
      </p:sp>
      <p:sp>
        <p:nvSpPr>
          <p:cNvPr id="3" name="Footer Placeholder 2">
            <a:extLst>
              <a:ext uri="{FF2B5EF4-FFF2-40B4-BE49-F238E27FC236}">
                <a16:creationId xmlns:a16="http://schemas.microsoft.com/office/drawing/2014/main" id="{C5EC8920-9CAB-41F8-8FED-9675CB32EA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AA519A-E947-4E0A-87DE-6B180C6ECC26}"/>
              </a:ext>
            </a:extLst>
          </p:cNvPr>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3351159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82DE-BF59-4B14-9D92-600CCA456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DAD5BD-7E58-4096-968E-896BA091C8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18647E-1D41-4DCD-939A-ACDC25E7F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14C801-F2B3-4BBD-8038-51AD51A2615E}"/>
              </a:ext>
            </a:extLst>
          </p:cNvPr>
          <p:cNvSpPr>
            <a:spLocks noGrp="1"/>
          </p:cNvSpPr>
          <p:nvPr>
            <p:ph type="dt" sz="half" idx="10"/>
          </p:nvPr>
        </p:nvSpPr>
        <p:spPr/>
        <p:txBody>
          <a:bodyPr/>
          <a:lstStyle/>
          <a:p>
            <a:fld id="{5B9A7C02-737B-4EE8-A367-033506BE7878}" type="datetimeFigureOut">
              <a:rPr lang="en-US" smtClean="0"/>
              <a:t>12/3/18</a:t>
            </a:fld>
            <a:endParaRPr lang="en-US"/>
          </a:p>
        </p:txBody>
      </p:sp>
      <p:sp>
        <p:nvSpPr>
          <p:cNvPr id="6" name="Footer Placeholder 5">
            <a:extLst>
              <a:ext uri="{FF2B5EF4-FFF2-40B4-BE49-F238E27FC236}">
                <a16:creationId xmlns:a16="http://schemas.microsoft.com/office/drawing/2014/main" id="{6EE39571-19BE-4DC5-8D36-AB36A55BD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5F8854-47A5-4D09-8846-61E79099FBAE}"/>
              </a:ext>
            </a:extLst>
          </p:cNvPr>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903431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8BB6-9BE7-4180-BAE6-59D3AE62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8BE792-E286-48C8-8D76-F659F5C257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ACB890-F0E4-4E3C-983C-E569CEC429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A0AC87-06B4-4965-9022-53CFB01AE913}"/>
              </a:ext>
            </a:extLst>
          </p:cNvPr>
          <p:cNvSpPr>
            <a:spLocks noGrp="1"/>
          </p:cNvSpPr>
          <p:nvPr>
            <p:ph type="dt" sz="half" idx="10"/>
          </p:nvPr>
        </p:nvSpPr>
        <p:spPr/>
        <p:txBody>
          <a:bodyPr/>
          <a:lstStyle/>
          <a:p>
            <a:fld id="{5B9A7C02-737B-4EE8-A367-033506BE7878}" type="datetimeFigureOut">
              <a:rPr lang="en-US" smtClean="0"/>
              <a:t>12/3/18</a:t>
            </a:fld>
            <a:endParaRPr lang="en-US"/>
          </a:p>
        </p:txBody>
      </p:sp>
      <p:sp>
        <p:nvSpPr>
          <p:cNvPr id="6" name="Footer Placeholder 5">
            <a:extLst>
              <a:ext uri="{FF2B5EF4-FFF2-40B4-BE49-F238E27FC236}">
                <a16:creationId xmlns:a16="http://schemas.microsoft.com/office/drawing/2014/main" id="{A5F67D8B-46FF-4142-98B5-EA941EF8D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94B5EE-A022-4138-8775-296FD39194B0}"/>
              </a:ext>
            </a:extLst>
          </p:cNvPr>
          <p:cNvSpPr>
            <a:spLocks noGrp="1"/>
          </p:cNvSpPr>
          <p:nvPr>
            <p:ph type="sldNum" sz="quarter" idx="12"/>
          </p:nvPr>
        </p:nvSpPr>
        <p:spPr/>
        <p:txBody>
          <a:bodyPr/>
          <a:lstStyle/>
          <a:p>
            <a:fld id="{43B10A8B-44A9-462C-9ED1-4D53E2A2FBC9}" type="slidenum">
              <a:rPr lang="en-US" smtClean="0"/>
              <a:t>‹#›</a:t>
            </a:fld>
            <a:endParaRPr lang="en-US"/>
          </a:p>
        </p:txBody>
      </p:sp>
    </p:spTree>
    <p:extLst>
      <p:ext uri="{BB962C8B-B14F-4D97-AF65-F5344CB8AC3E}">
        <p14:creationId xmlns:p14="http://schemas.microsoft.com/office/powerpoint/2010/main" val="4093991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AD480A-9809-45D4-BB1E-7DE4E0EEA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A76F38-DD72-428A-A355-5E8ACB6932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6D5E0-04B0-4175-9E74-B600259468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9A7C02-737B-4EE8-A367-033506BE7878}" type="datetimeFigureOut">
              <a:rPr lang="en-US" smtClean="0"/>
              <a:t>12/3/18</a:t>
            </a:fld>
            <a:endParaRPr lang="en-US"/>
          </a:p>
        </p:txBody>
      </p:sp>
      <p:sp>
        <p:nvSpPr>
          <p:cNvPr id="5" name="Footer Placeholder 4">
            <a:extLst>
              <a:ext uri="{FF2B5EF4-FFF2-40B4-BE49-F238E27FC236}">
                <a16:creationId xmlns:a16="http://schemas.microsoft.com/office/drawing/2014/main" id="{AFC67077-1465-42BC-A66E-D714F8B33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7D71E6-C47A-44F9-BA94-F1078D0F8C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B10A8B-44A9-462C-9ED1-4D53E2A2FBC9}" type="slidenum">
              <a:rPr lang="en-US" smtClean="0"/>
              <a:t>‹#›</a:t>
            </a:fld>
            <a:endParaRPr lang="en-US"/>
          </a:p>
        </p:txBody>
      </p:sp>
    </p:spTree>
    <p:extLst>
      <p:ext uri="{BB962C8B-B14F-4D97-AF65-F5344CB8AC3E}">
        <p14:creationId xmlns:p14="http://schemas.microsoft.com/office/powerpoint/2010/main" val="1144028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B9A7C02-737B-4EE8-A367-033506BE7878}" type="datetimeFigureOut">
              <a:rPr lang="en-US" smtClean="0"/>
              <a:t>12/3/18</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3B10A8B-44A9-462C-9ED1-4D53E2A2FBC9}" type="slidenum">
              <a:rPr lang="en-US" smtClean="0"/>
              <a:t>‹#›</a:t>
            </a:fld>
            <a:endParaRPr lang="en-US"/>
          </a:p>
        </p:txBody>
      </p:sp>
    </p:spTree>
    <p:extLst>
      <p:ext uri="{BB962C8B-B14F-4D97-AF65-F5344CB8AC3E}">
        <p14:creationId xmlns:p14="http://schemas.microsoft.com/office/powerpoint/2010/main" val="98044941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16.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computer&#10;&#10;Description generated with high confidence">
            <a:extLst>
              <a:ext uri="{FF2B5EF4-FFF2-40B4-BE49-F238E27FC236}">
                <a16:creationId xmlns:a16="http://schemas.microsoft.com/office/drawing/2014/main" id="{884657D6-C840-40B5-8C34-9465FF112DA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2174"/>
          <a:stretch/>
        </p:blipFill>
        <p:spPr>
          <a:xfrm>
            <a:off x="20" y="1"/>
            <a:ext cx="12191980" cy="6857999"/>
          </a:xfrm>
          <a:prstGeom prst="rect">
            <a:avLst/>
          </a:prstGeom>
        </p:spPr>
      </p:pic>
      <p:sp>
        <p:nvSpPr>
          <p:cNvPr id="2" name="Title 1">
            <a:extLst>
              <a:ext uri="{FF2B5EF4-FFF2-40B4-BE49-F238E27FC236}">
                <a16:creationId xmlns:a16="http://schemas.microsoft.com/office/drawing/2014/main" id="{B0710939-4D3A-4081-9C20-95AF3523873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effectLst>
                  <a:outerShdw blurRad="38100" dist="38100" dir="2700000" algn="tl">
                    <a:srgbClr val="000000">
                      <a:alpha val="43137"/>
                    </a:srgbClr>
                  </a:outerShdw>
                </a:effectLst>
                <a:latin typeface="Bell MT" panose="02020503060305020303" pitchFamily="18" charset="0"/>
              </a:rPr>
              <a:t>Predict the Right Price Range of a Mobile Phone</a:t>
            </a:r>
          </a:p>
        </p:txBody>
      </p:sp>
      <p:sp>
        <p:nvSpPr>
          <p:cNvPr id="3" name="Subtitle 2">
            <a:extLst>
              <a:ext uri="{FF2B5EF4-FFF2-40B4-BE49-F238E27FC236}">
                <a16:creationId xmlns:a16="http://schemas.microsoft.com/office/drawing/2014/main" id="{C08BC351-E0C8-4FF0-BB1F-EC8ABCDE8A50}"/>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Data Capstone: Preliminary Results</a:t>
            </a:r>
          </a:p>
          <a:p>
            <a:r>
              <a:rPr lang="en-US" dirty="0">
                <a:solidFill>
                  <a:srgbClr val="FFFFFF"/>
                </a:solidFill>
              </a:rPr>
              <a:t>Zhen Zhang</a:t>
            </a:r>
          </a:p>
        </p:txBody>
      </p:sp>
    </p:spTree>
    <p:extLst>
      <p:ext uri="{BB962C8B-B14F-4D97-AF65-F5344CB8AC3E}">
        <p14:creationId xmlns:p14="http://schemas.microsoft.com/office/powerpoint/2010/main" val="42622464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40F5B-8971-EE48-A96A-1521B588CF78}"/>
              </a:ext>
            </a:extLst>
          </p:cNvPr>
          <p:cNvSpPr>
            <a:spLocks noGrp="1"/>
          </p:cNvSpPr>
          <p:nvPr>
            <p:ph type="title"/>
          </p:nvPr>
        </p:nvSpPr>
        <p:spPr>
          <a:xfrm>
            <a:off x="1154954" y="1156548"/>
            <a:ext cx="8761413" cy="706964"/>
          </a:xfrm>
        </p:spPr>
        <p:txBody>
          <a:bodyPr/>
          <a:lstStyle/>
          <a:p>
            <a:pPr>
              <a:lnSpc>
                <a:spcPct val="150000"/>
              </a:lnSpc>
            </a:pPr>
            <a:r>
              <a:rPr lang="en-US" altLang="zh-CN" b="1" dirty="0">
                <a:latin typeface="Times New Roman" panose="02020603050405020304" pitchFamily="18" charset="0"/>
                <a:cs typeface="Times New Roman" panose="02020603050405020304" pitchFamily="18" charset="0"/>
              </a:rPr>
              <a:t>Handle with Categorial Variable</a:t>
            </a:r>
            <a:br>
              <a:rPr lang="en-US" altLang="zh-CN" b="1" i="1" dirty="0"/>
            </a:br>
            <a:endParaRPr kumimoji="1" lang="zh-CN" altLang="en-US" dirty="0"/>
          </a:p>
        </p:txBody>
      </p:sp>
      <p:cxnSp>
        <p:nvCxnSpPr>
          <p:cNvPr id="4" name="直线连接符 3">
            <a:extLst>
              <a:ext uri="{FF2B5EF4-FFF2-40B4-BE49-F238E27FC236}">
                <a16:creationId xmlns:a16="http://schemas.microsoft.com/office/drawing/2014/main" id="{723EB947-ADAB-1943-BCFB-82ACEE49325E}"/>
              </a:ext>
            </a:extLst>
          </p:cNvPr>
          <p:cNvCxnSpPr>
            <a:cxnSpLocks/>
          </p:cNvCxnSpPr>
          <p:nvPr/>
        </p:nvCxnSpPr>
        <p:spPr>
          <a:xfrm>
            <a:off x="6077243" y="2289068"/>
            <a:ext cx="0" cy="4568932"/>
          </a:xfrm>
          <a:prstGeom prst="line">
            <a:avLst/>
          </a:prstGeom>
          <a:ln w="38100"/>
        </p:spPr>
        <p:style>
          <a:lnRef idx="3">
            <a:schemeClr val="accent1"/>
          </a:lnRef>
          <a:fillRef idx="0">
            <a:schemeClr val="accent1"/>
          </a:fillRef>
          <a:effectRef idx="2">
            <a:schemeClr val="accent1"/>
          </a:effectRef>
          <a:fontRef idx="minor">
            <a:schemeClr val="tx1"/>
          </a:fontRef>
        </p:style>
      </p:cxnSp>
      <p:grpSp>
        <p:nvGrpSpPr>
          <p:cNvPr id="27" name="组合 26">
            <a:extLst>
              <a:ext uri="{FF2B5EF4-FFF2-40B4-BE49-F238E27FC236}">
                <a16:creationId xmlns:a16="http://schemas.microsoft.com/office/drawing/2014/main" id="{41A57893-D8CB-D144-BDDC-AFFFFB18B4FF}"/>
              </a:ext>
            </a:extLst>
          </p:cNvPr>
          <p:cNvGrpSpPr/>
          <p:nvPr/>
        </p:nvGrpSpPr>
        <p:grpSpPr>
          <a:xfrm>
            <a:off x="1737978" y="2410074"/>
            <a:ext cx="2126152" cy="3901259"/>
            <a:chOff x="714580" y="2332213"/>
            <a:chExt cx="2126152" cy="3901259"/>
          </a:xfrm>
        </p:grpSpPr>
        <p:grpSp>
          <p:nvGrpSpPr>
            <p:cNvPr id="24" name="组合 23">
              <a:extLst>
                <a:ext uri="{FF2B5EF4-FFF2-40B4-BE49-F238E27FC236}">
                  <a16:creationId xmlns:a16="http://schemas.microsoft.com/office/drawing/2014/main" id="{3599F9E1-D192-B943-9FB9-4B4B8A2E92E9}"/>
                </a:ext>
              </a:extLst>
            </p:cNvPr>
            <p:cNvGrpSpPr/>
            <p:nvPr/>
          </p:nvGrpSpPr>
          <p:grpSpPr>
            <a:xfrm>
              <a:off x="773368" y="2332213"/>
              <a:ext cx="2067364" cy="681790"/>
              <a:chOff x="773368" y="2332213"/>
              <a:chExt cx="2067364" cy="681790"/>
            </a:xfrm>
          </p:grpSpPr>
          <p:pic>
            <p:nvPicPr>
              <p:cNvPr id="6" name="图片 5">
                <a:extLst>
                  <a:ext uri="{FF2B5EF4-FFF2-40B4-BE49-F238E27FC236}">
                    <a16:creationId xmlns:a16="http://schemas.microsoft.com/office/drawing/2014/main" id="{C51058DC-61B6-1545-8CF3-89E4CF74A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68" y="2332213"/>
                <a:ext cx="2067364" cy="681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框架 12">
                <a:extLst>
                  <a:ext uri="{FF2B5EF4-FFF2-40B4-BE49-F238E27FC236}">
                    <a16:creationId xmlns:a16="http://schemas.microsoft.com/office/drawing/2014/main" id="{B0FBD972-FA38-8E4F-9321-5C0F2950DF0B}"/>
                  </a:ext>
                </a:extLst>
              </p:cNvPr>
              <p:cNvSpPr/>
              <p:nvPr/>
            </p:nvSpPr>
            <p:spPr>
              <a:xfrm flipV="1">
                <a:off x="788838" y="2586469"/>
                <a:ext cx="941487" cy="12859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pic>
          <p:nvPicPr>
            <p:cNvPr id="16" name="图片 15">
              <a:extLst>
                <a:ext uri="{FF2B5EF4-FFF2-40B4-BE49-F238E27FC236}">
                  <a16:creationId xmlns:a16="http://schemas.microsoft.com/office/drawing/2014/main" id="{90BF0BB6-7C6C-644B-BFF6-CB77230A1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368" y="3348450"/>
              <a:ext cx="1718017" cy="12250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图片 20">
              <a:extLst>
                <a:ext uri="{FF2B5EF4-FFF2-40B4-BE49-F238E27FC236}">
                  <a16:creationId xmlns:a16="http://schemas.microsoft.com/office/drawing/2014/main" id="{7A6CBE3F-AB58-BD40-B81E-33E19DA119AF}"/>
                </a:ext>
              </a:extLst>
            </p:cNvPr>
            <p:cNvPicPr>
              <a:picLocks noChangeAspect="1"/>
            </p:cNvPicPr>
            <p:nvPr/>
          </p:nvPicPr>
          <p:blipFill rotWithShape="1">
            <a:blip r:embed="rId5">
              <a:extLst>
                <a:ext uri="{28A0092B-C50C-407E-A947-70E740481C1C}">
                  <a14:useLocalDpi xmlns:a14="http://schemas.microsoft.com/office/drawing/2010/main" val="0"/>
                </a:ext>
              </a:extLst>
            </a:blip>
            <a:srcRect l="26710"/>
            <a:stretch/>
          </p:blipFill>
          <p:spPr>
            <a:xfrm>
              <a:off x="714580" y="4907981"/>
              <a:ext cx="1835591" cy="1325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29" name="组合 28">
            <a:extLst>
              <a:ext uri="{FF2B5EF4-FFF2-40B4-BE49-F238E27FC236}">
                <a16:creationId xmlns:a16="http://schemas.microsoft.com/office/drawing/2014/main" id="{C5CF5F34-008E-7C44-8CDB-E57128FB4F7F}"/>
              </a:ext>
            </a:extLst>
          </p:cNvPr>
          <p:cNvGrpSpPr/>
          <p:nvPr/>
        </p:nvGrpSpPr>
        <p:grpSpPr>
          <a:xfrm>
            <a:off x="7951028" y="2455968"/>
            <a:ext cx="1965339" cy="3855365"/>
            <a:chOff x="7307548" y="2455968"/>
            <a:chExt cx="1965339" cy="3855365"/>
          </a:xfrm>
        </p:grpSpPr>
        <p:pic>
          <p:nvPicPr>
            <p:cNvPr id="18" name="图片 17">
              <a:extLst>
                <a:ext uri="{FF2B5EF4-FFF2-40B4-BE49-F238E27FC236}">
                  <a16:creationId xmlns:a16="http://schemas.microsoft.com/office/drawing/2014/main" id="{CC5D2196-7A8C-B546-82BD-BE289054F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548" y="3433732"/>
              <a:ext cx="1751582" cy="12930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5" name="组合 24">
              <a:extLst>
                <a:ext uri="{FF2B5EF4-FFF2-40B4-BE49-F238E27FC236}">
                  <a16:creationId xmlns:a16="http://schemas.microsoft.com/office/drawing/2014/main" id="{465D51E5-9931-7543-BFCF-76310DC217A2}"/>
                </a:ext>
              </a:extLst>
            </p:cNvPr>
            <p:cNvGrpSpPr/>
            <p:nvPr/>
          </p:nvGrpSpPr>
          <p:grpSpPr>
            <a:xfrm>
              <a:off x="7307548" y="2455968"/>
              <a:ext cx="1965339" cy="718668"/>
              <a:chOff x="7307548" y="2455968"/>
              <a:chExt cx="1965339" cy="718668"/>
            </a:xfrm>
          </p:grpSpPr>
          <p:pic>
            <p:nvPicPr>
              <p:cNvPr id="10" name="图片 9">
                <a:extLst>
                  <a:ext uri="{FF2B5EF4-FFF2-40B4-BE49-F238E27FC236}">
                    <a16:creationId xmlns:a16="http://schemas.microsoft.com/office/drawing/2014/main" id="{CD8DA04B-69B5-E348-9768-1E52B783AB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7548" y="2455968"/>
                <a:ext cx="1965339" cy="718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框架 18">
                <a:extLst>
                  <a:ext uri="{FF2B5EF4-FFF2-40B4-BE49-F238E27FC236}">
                    <a16:creationId xmlns:a16="http://schemas.microsoft.com/office/drawing/2014/main" id="{39EE5A34-D609-804A-8255-48F0D02431B5}"/>
                  </a:ext>
                </a:extLst>
              </p:cNvPr>
              <p:cNvSpPr/>
              <p:nvPr/>
            </p:nvSpPr>
            <p:spPr>
              <a:xfrm flipV="1">
                <a:off x="7311755" y="2715063"/>
                <a:ext cx="941487" cy="12859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pic>
          <p:nvPicPr>
            <p:cNvPr id="23" name="图片 22">
              <a:extLst>
                <a:ext uri="{FF2B5EF4-FFF2-40B4-BE49-F238E27FC236}">
                  <a16:creationId xmlns:a16="http://schemas.microsoft.com/office/drawing/2014/main" id="{69B8184B-D7DE-9B47-9BE3-1AD7947717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7548" y="4985842"/>
              <a:ext cx="1876448" cy="1325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6" name="文本框 25">
            <a:extLst>
              <a:ext uri="{FF2B5EF4-FFF2-40B4-BE49-F238E27FC236}">
                <a16:creationId xmlns:a16="http://schemas.microsoft.com/office/drawing/2014/main" id="{CFC7FE1D-A8A9-9B4F-942B-379963AAE3CC}"/>
              </a:ext>
            </a:extLst>
          </p:cNvPr>
          <p:cNvSpPr txBox="1"/>
          <p:nvPr/>
        </p:nvSpPr>
        <p:spPr>
          <a:xfrm>
            <a:off x="1660174" y="6391484"/>
            <a:ext cx="2110155" cy="307777"/>
          </a:xfrm>
          <a:prstGeom prst="rect">
            <a:avLst/>
          </a:prstGeom>
          <a:noFill/>
        </p:spPr>
        <p:txBody>
          <a:bodyPr wrap="square" rtlCol="0">
            <a:spAutoFit/>
          </a:bodyPr>
          <a:lstStyle/>
          <a:p>
            <a:r>
              <a:rPr lang="en-US" altLang="zh-CN" sz="1400" b="1" dirty="0" err="1">
                <a:latin typeface="Times New Roman" panose="02020603050405020304" pitchFamily="18" charset="0"/>
                <a:cs typeface="Times New Roman" panose="02020603050405020304" pitchFamily="18" charset="0"/>
              </a:rPr>
              <a:t>pandas.get_dummies</a:t>
            </a:r>
            <a:r>
              <a:rPr lang="en-US" altLang="zh-CN" sz="1400" b="1" dirty="0">
                <a:latin typeface="Times New Roman" panose="02020603050405020304" pitchFamily="18" charset="0"/>
                <a:cs typeface="Times New Roman" panose="02020603050405020304" pitchFamily="18" charset="0"/>
              </a:rPr>
              <a:t>(</a:t>
            </a:r>
            <a:r>
              <a:rPr lang="zh-CN" altLang="en-US"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a:t>
            </a:r>
            <a:endParaRPr kumimoji="1" lang="zh-CN" alt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544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58B60-9D1F-BD4D-AC77-A36B88A00C87}"/>
              </a:ext>
            </a:extLst>
          </p:cNvPr>
          <p:cNvSpPr>
            <a:spLocks noGrp="1"/>
          </p:cNvSpPr>
          <p:nvPr>
            <p:ph type="title"/>
          </p:nvPr>
        </p:nvSpPr>
        <p:spPr>
          <a:xfrm>
            <a:off x="616657" y="1100279"/>
            <a:ext cx="9902252" cy="706964"/>
          </a:xfrm>
        </p:spPr>
        <p:txBody>
          <a:bodyPr/>
          <a:lstStyle/>
          <a:p>
            <a:r>
              <a:rPr lang="en-US" altLang="zh-CN" sz="4400" b="1" dirty="0">
                <a:latin typeface="Times New Roman" panose="02020603050405020304" pitchFamily="18" charset="0"/>
                <a:cs typeface="Times New Roman" panose="02020603050405020304" pitchFamily="18" charset="0"/>
              </a:rPr>
              <a:t>Narrow Down Columns-Delete Columns</a:t>
            </a:r>
            <a:br>
              <a:rPr lang="en-US" altLang="zh-CN" b="1" i="1" dirty="0"/>
            </a:br>
            <a:r>
              <a:rPr lang="en-US" altLang="zh-CN" sz="2400" b="1" i="1" dirty="0"/>
              <a:t>1.</a:t>
            </a:r>
            <a:r>
              <a:rPr lang="zh-CN" altLang="en-US" sz="2400" b="1" i="1" dirty="0"/>
              <a:t> </a:t>
            </a:r>
            <a:r>
              <a:rPr lang="en-US" altLang="zh-CN" sz="2400" b="1" i="1" dirty="0">
                <a:latin typeface="Times New Roman" panose="02020603050405020304" pitchFamily="18" charset="0"/>
                <a:cs typeface="Times New Roman" panose="02020603050405020304" pitchFamily="18" charset="0"/>
              </a:rPr>
              <a:t>Random</a:t>
            </a:r>
            <a:r>
              <a:rPr lang="zh-CN" altLang="en-US" sz="2400" b="1" i="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Forest</a:t>
            </a:r>
            <a:r>
              <a:rPr lang="zh-CN" altLang="en-US" sz="2400" b="1" i="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Classifier-Check</a:t>
            </a:r>
            <a:r>
              <a:rPr lang="zh-CN" altLang="en-US" sz="2400" b="1" i="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Unimportant</a:t>
            </a:r>
            <a:r>
              <a:rPr lang="zh-CN" altLang="en-US" sz="2400" b="1" i="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Variable</a:t>
            </a:r>
            <a:br>
              <a:rPr lang="en-US" altLang="zh-CN" b="1" dirty="0"/>
            </a:br>
            <a:endParaRPr kumimoji="1" lang="zh-CN" altLang="en-US" b="1" dirty="0"/>
          </a:p>
        </p:txBody>
      </p:sp>
      <p:pic>
        <p:nvPicPr>
          <p:cNvPr id="5" name="图片 4">
            <a:extLst>
              <a:ext uri="{FF2B5EF4-FFF2-40B4-BE49-F238E27FC236}">
                <a16:creationId xmlns:a16="http://schemas.microsoft.com/office/drawing/2014/main" id="{1634B2A3-7967-E64A-A916-7DE605A0A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0" y="3092450"/>
            <a:ext cx="9334500" cy="673100"/>
          </a:xfrm>
          <a:prstGeom prst="rect">
            <a:avLst/>
          </a:prstGeom>
        </p:spPr>
      </p:pic>
      <p:pic>
        <p:nvPicPr>
          <p:cNvPr id="7" name="图片 6">
            <a:extLst>
              <a:ext uri="{FF2B5EF4-FFF2-40B4-BE49-F238E27FC236}">
                <a16:creationId xmlns:a16="http://schemas.microsoft.com/office/drawing/2014/main" id="{33F27FCE-3414-8840-8837-FE33848E9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650" y="4250983"/>
            <a:ext cx="8394700" cy="635000"/>
          </a:xfrm>
          <a:prstGeom prst="rect">
            <a:avLst/>
          </a:prstGeom>
        </p:spPr>
      </p:pic>
      <p:sp>
        <p:nvSpPr>
          <p:cNvPr id="8" name="文本框 7">
            <a:extLst>
              <a:ext uri="{FF2B5EF4-FFF2-40B4-BE49-F238E27FC236}">
                <a16:creationId xmlns:a16="http://schemas.microsoft.com/office/drawing/2014/main" id="{2F19016A-C247-7B4E-A3BB-3D3990B09FD6}"/>
              </a:ext>
            </a:extLst>
          </p:cNvPr>
          <p:cNvSpPr txBox="1"/>
          <p:nvPr/>
        </p:nvSpPr>
        <p:spPr>
          <a:xfrm>
            <a:off x="1898650" y="5472333"/>
            <a:ext cx="8722458" cy="646331"/>
          </a:xfrm>
          <a:prstGeom prst="rect">
            <a:avLst/>
          </a:prstGeom>
          <a:noFill/>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1.</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There</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are no useless columns</a:t>
            </a:r>
          </a:p>
          <a:p>
            <a:r>
              <a:rPr kumimoji="1" lang="en-US" altLang="zh-CN" b="1" dirty="0">
                <a:latin typeface="Times New Roman" panose="02020603050405020304" pitchFamily="18" charset="0"/>
                <a:cs typeface="Times New Roman" panose="02020603050405020304" pitchFamily="18" charset="0"/>
              </a:rPr>
              <a:t>2.</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"ram" and "</a:t>
            </a:r>
            <a:r>
              <a:rPr kumimoji="1" lang="en-US" altLang="zh-CN" b="1" dirty="0" err="1">
                <a:latin typeface="Times New Roman" panose="02020603050405020304" pitchFamily="18" charset="0"/>
                <a:cs typeface="Times New Roman" panose="02020603050405020304" pitchFamily="18" charset="0"/>
              </a:rPr>
              <a:t>battery_power</a:t>
            </a:r>
            <a:r>
              <a:rPr kumimoji="1" lang="en-US" altLang="zh-CN" b="1" dirty="0">
                <a:latin typeface="Times New Roman" panose="02020603050405020304" pitchFamily="18" charset="0"/>
                <a:cs typeface="Times New Roman" panose="02020603050405020304" pitchFamily="18" charset="0"/>
              </a:rPr>
              <a:t>" are most important to the price range</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0549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4607-3D2B-4152-ACC0-6A8C838136D7}"/>
              </a:ext>
            </a:extLst>
          </p:cNvPr>
          <p:cNvSpPr>
            <a:spLocks noGrp="1"/>
          </p:cNvSpPr>
          <p:nvPr>
            <p:ph type="title"/>
          </p:nvPr>
        </p:nvSpPr>
        <p:spPr>
          <a:xfrm>
            <a:off x="1012874" y="0"/>
            <a:ext cx="10086535" cy="683691"/>
          </a:xfrm>
        </p:spPr>
        <p:txBody>
          <a:bodyPr>
            <a:normAutofit fontScale="90000"/>
          </a:bodyPr>
          <a:lstStyle/>
          <a:p>
            <a:pPr algn="ctr"/>
            <a:r>
              <a:rPr lang="en-US" altLang="zh-CN" sz="2400" b="1" dirty="0">
                <a:effectLst>
                  <a:outerShdw blurRad="38100" dist="38100" dir="2700000" algn="tl">
                    <a:srgbClr val="000000">
                      <a:alpha val="43137"/>
                    </a:srgbClr>
                  </a:outerShdw>
                </a:effectLst>
                <a:latin typeface="Arial Black" panose="020B0A04020102020204" pitchFamily="34" charset="0"/>
              </a:rPr>
              <a:t>Correlation</a:t>
            </a:r>
            <a:r>
              <a:rPr lang="zh-CN" altLang="en-US" sz="2400" b="1" dirty="0">
                <a:effectLst>
                  <a:outerShdw blurRad="38100" dist="38100" dir="2700000" algn="tl">
                    <a:srgbClr val="000000">
                      <a:alpha val="43137"/>
                    </a:srgbClr>
                  </a:outerShdw>
                </a:effectLst>
                <a:latin typeface="Arial Black" panose="020B0A04020102020204" pitchFamily="34" charset="0"/>
              </a:rPr>
              <a:t> </a:t>
            </a:r>
            <a:r>
              <a:rPr lang="en-US" altLang="zh-CN" sz="2400" b="1" dirty="0">
                <a:effectLst>
                  <a:outerShdw blurRad="38100" dist="38100" dir="2700000" algn="tl">
                    <a:srgbClr val="000000">
                      <a:alpha val="43137"/>
                    </a:srgbClr>
                  </a:outerShdw>
                </a:effectLst>
                <a:latin typeface="Arial Black" panose="020B0A04020102020204" pitchFamily="34" charset="0"/>
              </a:rPr>
              <a:t>Coefficient-Check</a:t>
            </a:r>
            <a:r>
              <a:rPr lang="zh-CN" altLang="en-US" sz="2400" b="1" dirty="0">
                <a:effectLst>
                  <a:outerShdw blurRad="38100" dist="38100" dir="2700000" algn="tl">
                    <a:srgbClr val="000000">
                      <a:alpha val="43137"/>
                    </a:srgbClr>
                  </a:outerShdw>
                </a:effectLst>
                <a:latin typeface="Arial Black" panose="020B0A04020102020204" pitchFamily="34" charset="0"/>
              </a:rPr>
              <a:t> </a:t>
            </a:r>
            <a:r>
              <a:rPr lang="en-US" altLang="zh-CN" sz="2400" b="1" dirty="0">
                <a:effectLst>
                  <a:outerShdw blurRad="38100" dist="38100" dir="2700000" algn="tl">
                    <a:srgbClr val="000000">
                      <a:alpha val="43137"/>
                    </a:srgbClr>
                  </a:outerShdw>
                </a:effectLst>
                <a:latin typeface="Arial Black" panose="020B0A04020102020204" pitchFamily="34" charset="0"/>
              </a:rPr>
              <a:t>Correlated Dependent</a:t>
            </a:r>
            <a:r>
              <a:rPr lang="zh-CN" altLang="en-US" sz="2400" b="1" dirty="0">
                <a:effectLst>
                  <a:outerShdw blurRad="38100" dist="38100" dir="2700000" algn="tl">
                    <a:srgbClr val="000000">
                      <a:alpha val="43137"/>
                    </a:srgbClr>
                  </a:outerShdw>
                </a:effectLst>
                <a:latin typeface="Arial Black" panose="020B0A04020102020204" pitchFamily="34" charset="0"/>
              </a:rPr>
              <a:t> </a:t>
            </a:r>
            <a:r>
              <a:rPr lang="en-US" altLang="zh-CN" sz="2400" b="1" dirty="0">
                <a:effectLst>
                  <a:outerShdw blurRad="38100" dist="38100" dir="2700000" algn="tl">
                    <a:srgbClr val="000000">
                      <a:alpha val="43137"/>
                    </a:srgbClr>
                  </a:outerShdw>
                </a:effectLst>
                <a:latin typeface="Arial Black" panose="020B0A04020102020204" pitchFamily="34" charset="0"/>
              </a:rPr>
              <a:t>Features</a:t>
            </a:r>
            <a:endParaRPr lang="en-US" sz="2400" b="1" dirty="0">
              <a:effectLst>
                <a:outerShdw blurRad="38100" dist="38100" dir="2700000" algn="tl">
                  <a:srgbClr val="000000">
                    <a:alpha val="43137"/>
                  </a:srgbClr>
                </a:outerShdw>
              </a:effectLst>
              <a:latin typeface="Arial Black" panose="020B0A04020102020204" pitchFamily="34" charset="0"/>
            </a:endParaRPr>
          </a:p>
        </p:txBody>
      </p:sp>
      <p:pic>
        <p:nvPicPr>
          <p:cNvPr id="3" name="图片 2">
            <a:extLst>
              <a:ext uri="{FF2B5EF4-FFF2-40B4-BE49-F238E27FC236}">
                <a16:creationId xmlns:a16="http://schemas.microsoft.com/office/drawing/2014/main" id="{FAB9684D-CD69-AA4F-9157-8189E81AF6FA}"/>
              </a:ext>
            </a:extLst>
          </p:cNvPr>
          <p:cNvPicPr>
            <a:picLocks noChangeAspect="1"/>
          </p:cNvPicPr>
          <p:nvPr/>
        </p:nvPicPr>
        <p:blipFill>
          <a:blip r:embed="rId2"/>
          <a:stretch>
            <a:fillRect/>
          </a:stretch>
        </p:blipFill>
        <p:spPr>
          <a:xfrm>
            <a:off x="2292749" y="577948"/>
            <a:ext cx="7484297" cy="6280052"/>
          </a:xfrm>
          <a:prstGeom prst="rect">
            <a:avLst/>
          </a:prstGeom>
        </p:spPr>
      </p:pic>
      <p:cxnSp>
        <p:nvCxnSpPr>
          <p:cNvPr id="11" name="直线箭头连接符 10">
            <a:extLst>
              <a:ext uri="{FF2B5EF4-FFF2-40B4-BE49-F238E27FC236}">
                <a16:creationId xmlns:a16="http://schemas.microsoft.com/office/drawing/2014/main" id="{5BE0A732-6C61-6E4C-BF6C-B8ADAA7C04C7}"/>
              </a:ext>
            </a:extLst>
          </p:cNvPr>
          <p:cNvCxnSpPr/>
          <p:nvPr/>
        </p:nvCxnSpPr>
        <p:spPr>
          <a:xfrm flipV="1">
            <a:off x="4614203" y="4051495"/>
            <a:ext cx="225083" cy="23915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直线连接符 12">
            <a:extLst>
              <a:ext uri="{FF2B5EF4-FFF2-40B4-BE49-F238E27FC236}">
                <a16:creationId xmlns:a16="http://schemas.microsoft.com/office/drawing/2014/main" id="{11C93C3F-9E8C-8B4C-902E-16A84BD9FFA0}"/>
              </a:ext>
            </a:extLst>
          </p:cNvPr>
          <p:cNvCxnSpPr/>
          <p:nvPr/>
        </p:nvCxnSpPr>
        <p:spPr>
          <a:xfrm>
            <a:off x="4811151" y="6513342"/>
            <a:ext cx="126609" cy="0"/>
          </a:xfrm>
          <a:prstGeom prst="line">
            <a:avLst/>
          </a:prstGeom>
          <a:ln w="3492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直线连接符 13">
            <a:extLst>
              <a:ext uri="{FF2B5EF4-FFF2-40B4-BE49-F238E27FC236}">
                <a16:creationId xmlns:a16="http://schemas.microsoft.com/office/drawing/2014/main" id="{EE298840-62FF-B045-9AC0-76128BA1A68F}"/>
              </a:ext>
            </a:extLst>
          </p:cNvPr>
          <p:cNvCxnSpPr>
            <a:cxnSpLocks/>
          </p:cNvCxnSpPr>
          <p:nvPr/>
        </p:nvCxnSpPr>
        <p:spPr>
          <a:xfrm>
            <a:off x="2600179" y="4051495"/>
            <a:ext cx="339969" cy="0"/>
          </a:xfrm>
          <a:prstGeom prst="line">
            <a:avLst/>
          </a:prstGeom>
          <a:ln w="34925">
            <a:solidFill>
              <a:srgbClr val="C00000"/>
            </a:solidFill>
          </a:ln>
        </p:spPr>
        <p:style>
          <a:lnRef idx="3">
            <a:schemeClr val="accent2"/>
          </a:lnRef>
          <a:fillRef idx="0">
            <a:schemeClr val="accent2"/>
          </a:fillRef>
          <a:effectRef idx="2">
            <a:schemeClr val="accent2"/>
          </a:effectRef>
          <a:fontRef idx="minor">
            <a:schemeClr val="tx1"/>
          </a:fontRef>
        </p:style>
      </p:cxnSp>
      <p:sp>
        <p:nvSpPr>
          <p:cNvPr id="16" name="文本框 15">
            <a:extLst>
              <a:ext uri="{FF2B5EF4-FFF2-40B4-BE49-F238E27FC236}">
                <a16:creationId xmlns:a16="http://schemas.microsoft.com/office/drawing/2014/main" id="{1AF0C770-C38C-9A42-AECD-A47CBBCF795D}"/>
              </a:ext>
            </a:extLst>
          </p:cNvPr>
          <p:cNvSpPr txBox="1"/>
          <p:nvPr/>
        </p:nvSpPr>
        <p:spPr>
          <a:xfrm>
            <a:off x="10283483" y="2208628"/>
            <a:ext cx="1322363"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Drop</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“fc”</a:t>
            </a:r>
            <a:endParaRPr kumimoji="1"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173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EAAA50-EA1F-4E9F-B456-5024392E5EDB}"/>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3800" b="1" i="0" kern="1200" dirty="0">
                <a:solidFill>
                  <a:srgbClr val="EBEBEB"/>
                </a:solidFill>
                <a:effectLst>
                  <a:outerShdw blurRad="38100" dist="38100" dir="2700000" algn="tl">
                    <a:srgbClr val="000000">
                      <a:alpha val="43137"/>
                    </a:srgbClr>
                  </a:outerShdw>
                </a:effectLst>
                <a:latin typeface="Arial Black" panose="020B0A04020102020204" pitchFamily="34" charset="0"/>
              </a:rPr>
              <a:t>D</a:t>
            </a:r>
            <a:r>
              <a:rPr lang="en-US" altLang="zh-CN" sz="3800" b="1" i="0" kern="1200" dirty="0">
                <a:solidFill>
                  <a:srgbClr val="EBEBEB"/>
                </a:solidFill>
                <a:effectLst>
                  <a:outerShdw blurRad="38100" dist="38100" dir="2700000" algn="tl">
                    <a:srgbClr val="000000">
                      <a:alpha val="43137"/>
                    </a:srgbClr>
                  </a:outerShdw>
                </a:effectLst>
                <a:latin typeface="Arial Black" panose="020B0A04020102020204" pitchFamily="34" charset="0"/>
              </a:rPr>
              <a:t>ata Engineering- Encoding</a:t>
            </a:r>
            <a:endParaRPr lang="en-US" sz="3800" b="1" i="0" kern="1200" dirty="0">
              <a:solidFill>
                <a:srgbClr val="EBEBEB"/>
              </a:solidFill>
              <a:latin typeface="Arial Black" panose="020B0A04020102020204" pitchFamily="34" charset="0"/>
            </a:endParaRPr>
          </a:p>
        </p:txBody>
      </p:sp>
      <p:grpSp>
        <p:nvGrpSpPr>
          <p:cNvPr id="15" name="Group 1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6" name="Rectangle 1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Picture 3" descr="A close up of a keyboard&#10;&#10;Description generated with high confidence">
            <a:extLst>
              <a:ext uri="{FF2B5EF4-FFF2-40B4-BE49-F238E27FC236}">
                <a16:creationId xmlns:a16="http://schemas.microsoft.com/office/drawing/2014/main" id="{81909B00-4EF8-4CF4-8616-1CEFA24DC124}"/>
              </a:ext>
            </a:extLst>
          </p:cNvPr>
          <p:cNvPicPr>
            <a:picLocks noChangeAspect="1"/>
          </p:cNvPicPr>
          <p:nvPr/>
        </p:nvPicPr>
        <p:blipFill>
          <a:blip r:embed="rId3"/>
          <a:stretch>
            <a:fillRect/>
          </a:stretch>
        </p:blipFill>
        <p:spPr>
          <a:xfrm>
            <a:off x="817794" y="2730124"/>
            <a:ext cx="4884394" cy="2073172"/>
          </a:xfrm>
          <a:prstGeom prst="rect">
            <a:avLst/>
          </a:prstGeom>
        </p:spPr>
      </p:pic>
      <p:sp>
        <p:nvSpPr>
          <p:cNvPr id="5" name="Rectangle 4">
            <a:extLst>
              <a:ext uri="{FF2B5EF4-FFF2-40B4-BE49-F238E27FC236}">
                <a16:creationId xmlns:a16="http://schemas.microsoft.com/office/drawing/2014/main" id="{92E7DC27-F14E-4313-BA06-8305AB94D56E}"/>
              </a:ext>
            </a:extLst>
          </p:cNvPr>
          <p:cNvSpPr/>
          <p:nvPr/>
        </p:nvSpPr>
        <p:spPr>
          <a:xfrm>
            <a:off x="2684582" y="2818142"/>
            <a:ext cx="410440" cy="211349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574EFD4-0F29-4B3A-8CEE-95D9DF7471F9}"/>
              </a:ext>
            </a:extLst>
          </p:cNvPr>
          <p:cNvSpPr txBox="1"/>
          <p:nvPr/>
        </p:nvSpPr>
        <p:spPr>
          <a:xfrm>
            <a:off x="1124298" y="5638799"/>
            <a:ext cx="4518807" cy="923330"/>
          </a:xfrm>
          <a:prstGeom prst="rect">
            <a:avLst/>
          </a:prstGeom>
          <a:noFill/>
          <a:ln w="28575">
            <a:solidFill>
              <a:srgbClr val="C00000"/>
            </a:solidFill>
          </a:ln>
        </p:spPr>
        <p:txBody>
          <a:bodyPr wrap="square" rtlCol="0">
            <a:spAutoFit/>
          </a:bodyPr>
          <a:lstStyle/>
          <a:p>
            <a:r>
              <a:rPr lang="en-US" b="1" dirty="0">
                <a:effectLst>
                  <a:outerShdw blurRad="38100" dist="38100" dir="2700000" algn="tl">
                    <a:srgbClr val="000000">
                      <a:alpha val="43137"/>
                    </a:srgbClr>
                  </a:outerShdw>
                </a:effectLst>
                <a:latin typeface="Arial Black" panose="020B0A04020102020204" pitchFamily="34" charset="0"/>
              </a:rPr>
              <a:t>4G: 4</a:t>
            </a:r>
          </a:p>
          <a:p>
            <a:r>
              <a:rPr lang="en-US" b="1" dirty="0">
                <a:effectLst>
                  <a:outerShdw blurRad="38100" dist="38100" dir="2700000" algn="tl">
                    <a:srgbClr val="000000">
                      <a:alpha val="43137"/>
                    </a:srgbClr>
                  </a:outerShdw>
                </a:effectLst>
                <a:latin typeface="Arial Black" panose="020B0A04020102020204" pitchFamily="34" charset="0"/>
              </a:rPr>
              <a:t>3G: 3</a:t>
            </a:r>
          </a:p>
          <a:p>
            <a:r>
              <a:rPr lang="en-US" b="1" dirty="0">
                <a:effectLst>
                  <a:outerShdw blurRad="38100" dist="38100" dir="2700000" algn="tl">
                    <a:srgbClr val="000000">
                      <a:alpha val="43137"/>
                    </a:srgbClr>
                  </a:outerShdw>
                </a:effectLst>
                <a:latin typeface="Arial Black" panose="020B0A04020102020204" pitchFamily="34" charset="0"/>
              </a:rPr>
              <a:t>Neither 4G Nor 3G: 0</a:t>
            </a:r>
          </a:p>
        </p:txBody>
      </p:sp>
      <p:cxnSp>
        <p:nvCxnSpPr>
          <p:cNvPr id="8" name="Straight Arrow Connector 7">
            <a:extLst>
              <a:ext uri="{FF2B5EF4-FFF2-40B4-BE49-F238E27FC236}">
                <a16:creationId xmlns:a16="http://schemas.microsoft.com/office/drawing/2014/main" id="{D7DAA6F1-B37A-47AE-8FC3-8D9AFCE08E99}"/>
              </a:ext>
            </a:extLst>
          </p:cNvPr>
          <p:cNvCxnSpPr/>
          <p:nvPr/>
        </p:nvCxnSpPr>
        <p:spPr>
          <a:xfrm>
            <a:off x="2889802" y="5101745"/>
            <a:ext cx="0" cy="4418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FF6014-BAE3-4ADD-AD0F-618C50CD53EC}"/>
              </a:ext>
            </a:extLst>
          </p:cNvPr>
          <p:cNvCxnSpPr>
            <a:cxnSpLocks/>
          </p:cNvCxnSpPr>
          <p:nvPr/>
        </p:nvCxnSpPr>
        <p:spPr>
          <a:xfrm flipV="1">
            <a:off x="5795773" y="5961965"/>
            <a:ext cx="548298" cy="13195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E00F9BAA-05BB-2A4B-827B-257078159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710" y="5638570"/>
            <a:ext cx="1143000" cy="355600"/>
          </a:xfrm>
          <a:prstGeom prst="rect">
            <a:avLst/>
          </a:prstGeom>
        </p:spPr>
      </p:pic>
      <p:pic>
        <p:nvPicPr>
          <p:cNvPr id="12" name="图片 11">
            <a:extLst>
              <a:ext uri="{FF2B5EF4-FFF2-40B4-BE49-F238E27FC236}">
                <a16:creationId xmlns:a16="http://schemas.microsoft.com/office/drawing/2014/main" id="{7F9CD3FD-9B21-364C-A5C7-50E6CC8E9F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623" y="6100464"/>
            <a:ext cx="1219200" cy="330200"/>
          </a:xfrm>
          <a:prstGeom prst="rect">
            <a:avLst/>
          </a:prstGeom>
        </p:spPr>
      </p:pic>
      <p:pic>
        <p:nvPicPr>
          <p:cNvPr id="9" name="图片 8">
            <a:extLst>
              <a:ext uri="{FF2B5EF4-FFF2-40B4-BE49-F238E27FC236}">
                <a16:creationId xmlns:a16="http://schemas.microsoft.com/office/drawing/2014/main" id="{F20BFAD5-BE69-584E-BD9A-7F5415C6F2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5082" y="168959"/>
            <a:ext cx="647700" cy="2159000"/>
          </a:xfrm>
          <a:prstGeom prst="rect">
            <a:avLst/>
          </a:prstGeom>
        </p:spPr>
      </p:pic>
      <p:pic>
        <p:nvPicPr>
          <p:cNvPr id="14" name="图片 13">
            <a:extLst>
              <a:ext uri="{FF2B5EF4-FFF2-40B4-BE49-F238E27FC236}">
                <a16:creationId xmlns:a16="http://schemas.microsoft.com/office/drawing/2014/main" id="{606D242F-A06B-A845-881E-36B96965F5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156" y="216873"/>
            <a:ext cx="698500" cy="2095500"/>
          </a:xfrm>
          <a:prstGeom prst="rect">
            <a:avLst/>
          </a:prstGeom>
        </p:spPr>
      </p:pic>
      <p:cxnSp>
        <p:nvCxnSpPr>
          <p:cNvPr id="22" name="Straight Arrow Connector 7">
            <a:extLst>
              <a:ext uri="{FF2B5EF4-FFF2-40B4-BE49-F238E27FC236}">
                <a16:creationId xmlns:a16="http://schemas.microsoft.com/office/drawing/2014/main" id="{B4397648-AD42-784A-8E02-98835456D6F1}"/>
              </a:ext>
            </a:extLst>
          </p:cNvPr>
          <p:cNvCxnSpPr>
            <a:cxnSpLocks/>
          </p:cNvCxnSpPr>
          <p:nvPr/>
        </p:nvCxnSpPr>
        <p:spPr>
          <a:xfrm>
            <a:off x="1985298" y="2312373"/>
            <a:ext cx="904504" cy="4177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7">
            <a:extLst>
              <a:ext uri="{FF2B5EF4-FFF2-40B4-BE49-F238E27FC236}">
                <a16:creationId xmlns:a16="http://schemas.microsoft.com/office/drawing/2014/main" id="{FAF4B45B-7C66-AD46-8050-9BEC0A4750B5}"/>
              </a:ext>
            </a:extLst>
          </p:cNvPr>
          <p:cNvCxnSpPr>
            <a:cxnSpLocks/>
            <a:stCxn id="9" idx="2"/>
          </p:cNvCxnSpPr>
          <p:nvPr/>
        </p:nvCxnSpPr>
        <p:spPr>
          <a:xfrm flipH="1">
            <a:off x="3095024" y="2327959"/>
            <a:ext cx="1143908" cy="40216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07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1DB1-CD55-493B-B4DC-7BA1DFF1139A}"/>
              </a:ext>
            </a:extLst>
          </p:cNvPr>
          <p:cNvSpPr>
            <a:spLocks noGrp="1"/>
          </p:cNvSpPr>
          <p:nvPr>
            <p:ph type="title"/>
          </p:nvPr>
        </p:nvSpPr>
        <p:spPr>
          <a:xfrm>
            <a:off x="838199" y="365126"/>
            <a:ext cx="7547517" cy="920750"/>
          </a:xfrm>
        </p:spPr>
        <p:txBody>
          <a:bodyPr>
            <a:noAutofit/>
          </a:bodyPr>
          <a:lstStyle/>
          <a:p>
            <a:r>
              <a:rPr lang="en-US" altLang="zh-CN" sz="3600" b="1" dirty="0">
                <a:latin typeface="Times New Roman" panose="02020603050405020304" pitchFamily="18" charset="0"/>
                <a:cs typeface="Times New Roman" panose="02020603050405020304" pitchFamily="18" charset="0"/>
              </a:rPr>
              <a:t>Visualization</a:t>
            </a:r>
            <a:r>
              <a:rPr lang="zh-CN" altLang="en-US" sz="3600" b="1" dirty="0">
                <a:latin typeface="Times New Roman" panose="02020603050405020304" pitchFamily="18" charset="0"/>
                <a:cs typeface="Times New Roman" panose="02020603050405020304" pitchFamily="18" charset="0"/>
              </a:rPr>
              <a:t> </a:t>
            </a:r>
            <a:r>
              <a:rPr lang="en-US" altLang="zh-CN" sz="3600" b="1" dirty="0">
                <a:latin typeface="Times New Roman" panose="02020603050405020304" pitchFamily="18" charset="0"/>
                <a:cs typeface="Times New Roman" panose="02020603050405020304" pitchFamily="18" charset="0"/>
              </a:rPr>
              <a:t>of  Remaining Variable</a:t>
            </a:r>
            <a:br>
              <a:rPr lang="en-US" altLang="zh-CN" sz="3600" b="1" dirty="0">
                <a:latin typeface="Times New Roman" panose="02020603050405020304" pitchFamily="18" charset="0"/>
                <a:cs typeface="Times New Roman" panose="02020603050405020304" pitchFamily="18" charset="0"/>
              </a:rPr>
            </a:b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Univariate </a:t>
            </a:r>
            <a:r>
              <a:rPr lang="en-US" altLang="zh-CN"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endPar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35" name="图片 9" descr="/var/folders/q8/yvbtp9ts5p7f692cd2z9b6r00000gn/T/com.microsoft.Word/Content.MSO/61398C83.tmp">
            <a:extLst>
              <a:ext uri="{FF2B5EF4-FFF2-40B4-BE49-F238E27FC236}">
                <a16:creationId xmlns:a16="http://schemas.microsoft.com/office/drawing/2014/main" id="{15BF207D-D8AA-B04D-B40D-636DC540A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64" y="1513637"/>
            <a:ext cx="1562411" cy="11205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图片 10" descr="/var/folders/q8/yvbtp9ts5p7f692cd2z9b6r00000gn/T/com.microsoft.Word/Content.MSO/5F3E3C89.tmp">
            <a:extLst>
              <a:ext uri="{FF2B5EF4-FFF2-40B4-BE49-F238E27FC236}">
                <a16:creationId xmlns:a16="http://schemas.microsoft.com/office/drawing/2014/main" id="{A3B6D26A-7E05-4A4F-B64F-588D144B3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511" y="1502705"/>
            <a:ext cx="1533145" cy="1084042"/>
          </a:xfrm>
          <a:prstGeom prst="rect">
            <a:avLst/>
          </a:prstGeom>
          <a:noFill/>
          <a:extLst>
            <a:ext uri="{909E8E84-426E-40DD-AFC4-6F175D3DCCD1}">
              <a14:hiddenFill xmlns:a14="http://schemas.microsoft.com/office/drawing/2010/main">
                <a:solidFill>
                  <a:srgbClr val="FFFFFF"/>
                </a:solidFill>
              </a14:hiddenFill>
            </a:ext>
          </a:extLst>
        </p:spPr>
      </p:pic>
      <p:pic>
        <p:nvPicPr>
          <p:cNvPr id="1033" name="图片 11" descr="/var/folders/q8/yvbtp9ts5p7f692cd2z9b6r00000gn/T/com.microsoft.Word/Content.MSO/CAE8987F.tmp">
            <a:extLst>
              <a:ext uri="{FF2B5EF4-FFF2-40B4-BE49-F238E27FC236}">
                <a16:creationId xmlns:a16="http://schemas.microsoft.com/office/drawing/2014/main" id="{40A0E302-FD78-6545-B90A-D6CF65CCB7E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511" y="2814909"/>
            <a:ext cx="1669429" cy="10772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图片 12" descr="/var/folders/q8/yvbtp9ts5p7f692cd2z9b6r00000gn/T/com.microsoft.Word/Content.MSO/4F3BB5E5.tmp">
            <a:extLst>
              <a:ext uri="{FF2B5EF4-FFF2-40B4-BE49-F238E27FC236}">
                <a16:creationId xmlns:a16="http://schemas.microsoft.com/office/drawing/2014/main" id="{C97B3001-B715-CB4E-A9A3-FF9794578D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732" y="2805991"/>
            <a:ext cx="1468243" cy="1038152"/>
          </a:xfrm>
          <a:prstGeom prst="rect">
            <a:avLst/>
          </a:prstGeom>
          <a:noFill/>
          <a:extLst>
            <a:ext uri="{909E8E84-426E-40DD-AFC4-6F175D3DCCD1}">
              <a14:hiddenFill xmlns:a14="http://schemas.microsoft.com/office/drawing/2010/main">
                <a:solidFill>
                  <a:srgbClr val="FFFFFF"/>
                </a:solidFill>
              </a14:hiddenFill>
            </a:ext>
          </a:extLst>
        </p:spPr>
      </p:pic>
      <p:pic>
        <p:nvPicPr>
          <p:cNvPr id="1031" name="图片 13" descr="/var/folders/q8/yvbtp9ts5p7f692cd2z9b6r00000gn/T/com.microsoft.Word/Content.MSO/20FAC63B.tmp">
            <a:extLst>
              <a:ext uri="{FF2B5EF4-FFF2-40B4-BE49-F238E27FC236}">
                <a16:creationId xmlns:a16="http://schemas.microsoft.com/office/drawing/2014/main" id="{298EE0BC-80A0-8441-9D15-73A0A5BA939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224" y="4015980"/>
            <a:ext cx="1444751" cy="9867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图片 14" descr="/var/folders/q8/yvbtp9ts5p7f692cd2z9b6r00000gn/T/com.microsoft.Word/Content.MSO/8ECB7701.tmp">
            <a:extLst>
              <a:ext uri="{FF2B5EF4-FFF2-40B4-BE49-F238E27FC236}">
                <a16:creationId xmlns:a16="http://schemas.microsoft.com/office/drawing/2014/main" id="{BAF1FE6E-D183-F043-BEBC-CBA3D28192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0340" y="4030392"/>
            <a:ext cx="1596600" cy="1133586"/>
          </a:xfrm>
          <a:prstGeom prst="rect">
            <a:avLst/>
          </a:prstGeom>
          <a:noFill/>
          <a:extLst>
            <a:ext uri="{909E8E84-426E-40DD-AFC4-6F175D3DCCD1}">
              <a14:hiddenFill xmlns:a14="http://schemas.microsoft.com/office/drawing/2010/main">
                <a:solidFill>
                  <a:srgbClr val="FFFFFF"/>
                </a:solidFill>
              </a14:hiddenFill>
            </a:ext>
          </a:extLst>
        </p:spPr>
      </p:pic>
      <p:pic>
        <p:nvPicPr>
          <p:cNvPr id="1029" name="图片 15" descr="/var/folders/q8/yvbtp9ts5p7f692cd2z9b6r00000gn/T/com.microsoft.Word/Content.MSO/826751B7.tmp">
            <a:extLst>
              <a:ext uri="{FF2B5EF4-FFF2-40B4-BE49-F238E27FC236}">
                <a16:creationId xmlns:a16="http://schemas.microsoft.com/office/drawing/2014/main" id="{8E4713E3-6190-EE4B-A4DB-77B5446C2F1B}"/>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5946" y="3998178"/>
            <a:ext cx="1560841" cy="11657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图片 16" descr="/var/folders/q8/yvbtp9ts5p7f692cd2z9b6r00000gn/T/com.microsoft.Word/Content.MSO/88B41BDD.tmp">
            <a:extLst>
              <a:ext uri="{FF2B5EF4-FFF2-40B4-BE49-F238E27FC236}">
                <a16:creationId xmlns:a16="http://schemas.microsoft.com/office/drawing/2014/main" id="{8D1330A3-C9DE-5B4A-B226-600C4D9F99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224" y="5197186"/>
            <a:ext cx="1449746" cy="10250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图片 17" descr="/var/folders/q8/yvbtp9ts5p7f692cd2z9b6r00000gn/T/com.microsoft.Word/Content.MSO/EC5B36F3.tmp">
            <a:extLst>
              <a:ext uri="{FF2B5EF4-FFF2-40B4-BE49-F238E27FC236}">
                <a16:creationId xmlns:a16="http://schemas.microsoft.com/office/drawing/2014/main" id="{819655E4-5101-8D44-A572-DDF51D86E094}"/>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8892" y="5204400"/>
            <a:ext cx="1558048" cy="1135693"/>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图片 18" descr="/var/folders/q8/yvbtp9ts5p7f692cd2z9b6r00000gn/T/com.microsoft.Word/Content.MSO/AA380079.tmp">
            <a:extLst>
              <a:ext uri="{FF2B5EF4-FFF2-40B4-BE49-F238E27FC236}">
                <a16:creationId xmlns:a16="http://schemas.microsoft.com/office/drawing/2014/main" id="{9CAF15FA-AFE8-6B48-91E2-0786E8B0B6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4581" y="5186597"/>
            <a:ext cx="1422206" cy="1019966"/>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19" descr="/var/folders/q8/yvbtp9ts5p7f692cd2z9b6r00000gn/T/com.microsoft.Word/Content.MSO/78B531EF.tmp">
            <a:extLst>
              <a:ext uri="{FF2B5EF4-FFF2-40B4-BE49-F238E27FC236}">
                <a16:creationId xmlns:a16="http://schemas.microsoft.com/office/drawing/2014/main" id="{6561E4CB-8E97-014B-977E-DCD75D3E3A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68646" y="5243618"/>
            <a:ext cx="1519258" cy="10786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2">
            <a:extLst>
              <a:ext uri="{FF2B5EF4-FFF2-40B4-BE49-F238E27FC236}">
                <a16:creationId xmlns:a16="http://schemas.microsoft.com/office/drawing/2014/main" id="{E836540F-0C30-B546-A987-EC79B6987F5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3">
            <a:extLst>
              <a:ext uri="{FF2B5EF4-FFF2-40B4-BE49-F238E27FC236}">
                <a16:creationId xmlns:a16="http://schemas.microsoft.com/office/drawing/2014/main" id="{4505C04C-95E7-E949-9A7F-73E93AF85E5E}"/>
              </a:ext>
            </a:extLst>
          </p:cNvPr>
          <p:cNvSpPr>
            <a:spLocks noChangeArrowheads="1"/>
          </p:cNvSpPr>
          <p:nvPr/>
        </p:nvSpPr>
        <p:spPr bwMode="auto">
          <a:xfrm>
            <a:off x="0" y="4038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3" name="图片 32" descr="/var/folders/q8/yvbtp9ts5p7f692cd2z9b6r00000gn/T/com.microsoft.Word/Content.MSO/32F140D5.tmp">
            <a:extLst>
              <a:ext uri="{FF2B5EF4-FFF2-40B4-BE49-F238E27FC236}">
                <a16:creationId xmlns:a16="http://schemas.microsoft.com/office/drawing/2014/main" id="{00250BEF-31CF-C14E-B97B-250908802151}"/>
              </a:ext>
            </a:extLst>
          </p:cNvPr>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67699" y="4015980"/>
            <a:ext cx="1507489" cy="1061044"/>
          </a:xfrm>
          <a:prstGeom prst="rect">
            <a:avLst/>
          </a:prstGeom>
          <a:noFill/>
          <a:ln>
            <a:noFill/>
          </a:ln>
        </p:spPr>
      </p:pic>
      <p:pic>
        <p:nvPicPr>
          <p:cNvPr id="1045" name="图片 21" descr="/var/folders/q8/yvbtp9ts5p7f692cd2z9b6r00000gn/T/com.microsoft.Word/Content.MSO/A641BEAB.tmp">
            <a:extLst>
              <a:ext uri="{FF2B5EF4-FFF2-40B4-BE49-F238E27FC236}">
                <a16:creationId xmlns:a16="http://schemas.microsoft.com/office/drawing/2014/main" id="{6B8BDCD9-83DC-9947-9B00-0A28BCEF90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54396" y="1502704"/>
            <a:ext cx="1720790" cy="1084043"/>
          </a:xfrm>
          <a:prstGeom prst="rect">
            <a:avLst/>
          </a:prstGeom>
          <a:noFill/>
          <a:extLst>
            <a:ext uri="{909E8E84-426E-40DD-AFC4-6F175D3DCCD1}">
              <a14:hiddenFill xmlns:a14="http://schemas.microsoft.com/office/drawing/2010/main">
                <a:solidFill>
                  <a:srgbClr val="FFFFFF"/>
                </a:solidFill>
              </a14:hiddenFill>
            </a:ext>
          </a:extLst>
        </p:spPr>
      </p:pic>
      <p:pic>
        <p:nvPicPr>
          <p:cNvPr id="1044" name="图片 22" descr="/var/folders/q8/yvbtp9ts5p7f692cd2z9b6r00000gn/T/com.microsoft.Word/Content.MSO/746DB8F1.tmp">
            <a:extLst>
              <a:ext uri="{FF2B5EF4-FFF2-40B4-BE49-F238E27FC236}">
                <a16:creationId xmlns:a16="http://schemas.microsoft.com/office/drawing/2014/main" id="{558BBE9F-D5B3-8F49-B837-54029AE48DA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64795" y="1497658"/>
            <a:ext cx="1571992" cy="1089089"/>
          </a:xfrm>
          <a:prstGeom prst="rect">
            <a:avLst/>
          </a:prstGeom>
          <a:noFill/>
          <a:extLst>
            <a:ext uri="{909E8E84-426E-40DD-AFC4-6F175D3DCCD1}">
              <a14:hiddenFill xmlns:a14="http://schemas.microsoft.com/office/drawing/2010/main">
                <a:solidFill>
                  <a:srgbClr val="FFFFFF"/>
                </a:solidFill>
              </a14:hiddenFill>
            </a:ext>
          </a:extLst>
        </p:spPr>
      </p:pic>
      <p:pic>
        <p:nvPicPr>
          <p:cNvPr id="1043" name="图片 23" descr="/var/folders/q8/yvbtp9ts5p7f692cd2z9b6r00000gn/T/com.microsoft.Word/Content.MSO/66B71927.tmp">
            <a:extLst>
              <a:ext uri="{FF2B5EF4-FFF2-40B4-BE49-F238E27FC236}">
                <a16:creationId xmlns:a16="http://schemas.microsoft.com/office/drawing/2014/main" id="{CE0F922C-8406-C849-A632-EB9E93B016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16712" y="1472366"/>
            <a:ext cx="1652684" cy="11617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图片 24" descr="/var/folders/q8/yvbtp9ts5p7f692cd2z9b6r00000gn/T/com.microsoft.Word/Content.MSO/9D8B04CD.tmp">
            <a:extLst>
              <a:ext uri="{FF2B5EF4-FFF2-40B4-BE49-F238E27FC236}">
                <a16:creationId xmlns:a16="http://schemas.microsoft.com/office/drawing/2014/main" id="{D1F47F31-68B0-5F4C-ABBE-7621B81638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10753" y="2846965"/>
            <a:ext cx="1664433" cy="1029302"/>
          </a:xfrm>
          <a:prstGeom prst="rect">
            <a:avLst/>
          </a:prstGeom>
          <a:noFill/>
          <a:extLst>
            <a:ext uri="{909E8E84-426E-40DD-AFC4-6F175D3DCCD1}">
              <a14:hiddenFill xmlns:a14="http://schemas.microsoft.com/office/drawing/2010/main">
                <a:solidFill>
                  <a:srgbClr val="FFFFFF"/>
                </a:solidFill>
              </a14:hiddenFill>
            </a:ext>
          </a:extLst>
        </p:spPr>
      </p:pic>
      <p:pic>
        <p:nvPicPr>
          <p:cNvPr id="1041" name="图片 25" descr="/var/folders/q8/yvbtp9ts5p7f692cd2z9b6r00000gn/T/com.microsoft.Word/Content.MSO/6E713D63.tmp">
            <a:extLst>
              <a:ext uri="{FF2B5EF4-FFF2-40B4-BE49-F238E27FC236}">
                <a16:creationId xmlns:a16="http://schemas.microsoft.com/office/drawing/2014/main" id="{51A94DA4-BB1F-A44E-9E99-F5920FC3009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64795" y="2846965"/>
            <a:ext cx="1571993" cy="11050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图片 26" descr="/var/folders/q8/yvbtp9ts5p7f692cd2z9b6r00000gn/T/com.microsoft.Word/Content.MSO/ED928069.tmp">
            <a:extLst>
              <a:ext uri="{FF2B5EF4-FFF2-40B4-BE49-F238E27FC236}">
                <a16:creationId xmlns:a16="http://schemas.microsoft.com/office/drawing/2014/main" id="{1D050CCB-2E66-BF40-B8DD-8A3652D6E4C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3617" y="2743449"/>
            <a:ext cx="1585779" cy="1125903"/>
          </a:xfrm>
          <a:prstGeom prst="rect">
            <a:avLst/>
          </a:prstGeom>
          <a:noFill/>
          <a:extLst>
            <a:ext uri="{909E8E84-426E-40DD-AFC4-6F175D3DCCD1}">
              <a14:hiddenFill xmlns:a14="http://schemas.microsoft.com/office/drawing/2010/main">
                <a:solidFill>
                  <a:srgbClr val="FFFFFF"/>
                </a:solidFill>
              </a14:hiddenFill>
            </a:ext>
          </a:extLst>
        </p:spPr>
      </p:pic>
      <p:pic>
        <p:nvPicPr>
          <p:cNvPr id="1039" name="图片 27" descr="/var/folders/q8/yvbtp9ts5p7f692cd2z9b6r00000gn/T/com.microsoft.Word/Content.MSO/1EDE75F.tmp">
            <a:extLst>
              <a:ext uri="{FF2B5EF4-FFF2-40B4-BE49-F238E27FC236}">
                <a16:creationId xmlns:a16="http://schemas.microsoft.com/office/drawing/2014/main" id="{660CE8F1-FCE1-D447-B493-E044E1A6785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891235" y="4007986"/>
            <a:ext cx="1596669" cy="11336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图片 28" descr="/var/folders/q8/yvbtp9ts5p7f692cd2z9b6r00000gn/T/com.microsoft.Word/Content.MSO/EB1547C5.tmp">
            <a:extLst>
              <a:ext uri="{FF2B5EF4-FFF2-40B4-BE49-F238E27FC236}">
                <a16:creationId xmlns:a16="http://schemas.microsoft.com/office/drawing/2014/main" id="{6462A078-1268-3046-B5C2-FEA5129E514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07862" y="5117445"/>
            <a:ext cx="1567325" cy="11128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2">
            <a:extLst>
              <a:ext uri="{FF2B5EF4-FFF2-40B4-BE49-F238E27FC236}">
                <a16:creationId xmlns:a16="http://schemas.microsoft.com/office/drawing/2014/main" id="{1DD794A8-C646-A14F-A8A3-937D39812BA2}"/>
              </a:ext>
            </a:extLst>
          </p:cNvPr>
          <p:cNvSpPr>
            <a:spLocks noChangeArrowheads="1"/>
          </p:cNvSpPr>
          <p:nvPr/>
        </p:nvSpPr>
        <p:spPr bwMode="auto">
          <a:xfrm>
            <a:off x="7593980" y="8560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3">
            <a:extLst>
              <a:ext uri="{FF2B5EF4-FFF2-40B4-BE49-F238E27FC236}">
                <a16:creationId xmlns:a16="http://schemas.microsoft.com/office/drawing/2014/main" id="{A8A01FD1-A27C-FB4D-9BDE-DC1B288AA429}"/>
              </a:ext>
            </a:extLst>
          </p:cNvPr>
          <p:cNvSpPr>
            <a:spLocks noChangeArrowheads="1"/>
          </p:cNvSpPr>
          <p:nvPr/>
        </p:nvSpPr>
        <p:spPr bwMode="auto">
          <a:xfrm>
            <a:off x="7593980" y="85268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9568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2F5AB-0D89-45F2-973B-A6AFAB835611}"/>
              </a:ext>
            </a:extLst>
          </p:cNvPr>
          <p:cNvSpPr>
            <a:spLocks noGrp="1"/>
          </p:cNvSpPr>
          <p:nvPr>
            <p:ph type="title"/>
          </p:nvPr>
        </p:nvSpPr>
        <p:spPr>
          <a:xfrm>
            <a:off x="674237" y="914400"/>
            <a:ext cx="3657600" cy="2887579"/>
          </a:xfrm>
        </p:spPr>
        <p:txBody>
          <a:bodyPr vert="horz" lIns="91440" tIns="45720" rIns="91440" bIns="45720" rtlCol="0" anchor="b">
            <a:normAutofit fontScale="90000"/>
          </a:bodyPr>
          <a:lstStyle/>
          <a:p>
            <a:pPr algn="ctr"/>
            <a:r>
              <a:rPr lang="en-US" sz="4800" b="1" kern="1200" dirty="0">
                <a:solidFill>
                  <a:srgbClr val="FFFFFF"/>
                </a:solidFill>
                <a:effectLst>
                  <a:outerShdw blurRad="38100" dist="38100" dir="2700000" algn="tl">
                    <a:srgbClr val="000000">
                      <a:alpha val="43137"/>
                    </a:srgbClr>
                  </a:outerShdw>
                </a:effectLst>
                <a:latin typeface="+mj-lt"/>
                <a:ea typeface="+mj-ea"/>
                <a:cs typeface="+mj-cs"/>
              </a:rPr>
              <a:t>Univariate Variable Analysis- Target Variable</a:t>
            </a:r>
            <a:endParaRPr lang="en-US" sz="48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9185DCF2-69A4-4496-B8E6-2A45E9632F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6079" y="1322803"/>
            <a:ext cx="4375039" cy="3080384"/>
          </a:xfrm>
          <a:prstGeom prst="rect">
            <a:avLst/>
          </a:prstGeom>
        </p:spPr>
      </p:pic>
      <p:sp>
        <p:nvSpPr>
          <p:cNvPr id="6" name="TextBox 5">
            <a:extLst>
              <a:ext uri="{FF2B5EF4-FFF2-40B4-BE49-F238E27FC236}">
                <a16:creationId xmlns:a16="http://schemas.microsoft.com/office/drawing/2014/main" id="{97BEF2D9-E970-4326-BE31-13D485C2C49B}"/>
              </a:ext>
            </a:extLst>
          </p:cNvPr>
          <p:cNvSpPr txBox="1"/>
          <p:nvPr/>
        </p:nvSpPr>
        <p:spPr>
          <a:xfrm>
            <a:off x="5787708" y="666238"/>
            <a:ext cx="3071812" cy="369332"/>
          </a:xfrm>
          <a:prstGeom prst="rect">
            <a:avLst/>
          </a:prstGeom>
          <a:noFill/>
        </p:spPr>
        <p:txBody>
          <a:bodyPr wrap="square" rtlCol="0">
            <a:spAutoFit/>
          </a:bodyPr>
          <a:lstStyle/>
          <a:p>
            <a:r>
              <a:rPr lang="en-US" b="1" dirty="0" err="1">
                <a:effectLst>
                  <a:outerShdw blurRad="38100" dist="38100" dir="2700000" algn="tl">
                    <a:srgbClr val="000000">
                      <a:alpha val="43137"/>
                    </a:srgbClr>
                  </a:outerShdw>
                </a:effectLst>
                <a:latin typeface="Arial Black" panose="020B0A04020102020204" pitchFamily="34" charset="0"/>
              </a:rPr>
              <a:t>p</a:t>
            </a:r>
            <a:r>
              <a:rPr lang="en-US" altLang="zh-CN" b="1" dirty="0" err="1">
                <a:effectLst>
                  <a:outerShdw blurRad="38100" dist="38100" dir="2700000" algn="tl">
                    <a:srgbClr val="000000">
                      <a:alpha val="43137"/>
                    </a:srgbClr>
                  </a:outerShdw>
                </a:effectLst>
                <a:latin typeface="Arial Black" panose="020B0A04020102020204" pitchFamily="34" charset="0"/>
              </a:rPr>
              <a:t>an</a:t>
            </a:r>
            <a:r>
              <a:rPr lang="en-US" b="1" dirty="0" err="1">
                <a:effectLst>
                  <a:outerShdw blurRad="38100" dist="38100" dir="2700000" algn="tl">
                    <a:srgbClr val="000000">
                      <a:alpha val="43137"/>
                    </a:srgbClr>
                  </a:outerShdw>
                </a:effectLst>
                <a:latin typeface="Arial Black" panose="020B0A04020102020204" pitchFamily="34" charset="0"/>
              </a:rPr>
              <a:t>d</a:t>
            </a:r>
            <a:r>
              <a:rPr lang="en-US" altLang="zh-CN" b="1" dirty="0" err="1">
                <a:effectLst>
                  <a:outerShdw blurRad="38100" dist="38100" dir="2700000" algn="tl">
                    <a:srgbClr val="000000">
                      <a:alpha val="43137"/>
                    </a:srgbClr>
                  </a:outerShdw>
                </a:effectLst>
                <a:latin typeface="Arial Black" panose="020B0A04020102020204" pitchFamily="34" charset="0"/>
              </a:rPr>
              <a:t>as</a:t>
            </a:r>
            <a:r>
              <a:rPr lang="en-US" b="1" dirty="0" err="1">
                <a:effectLst>
                  <a:outerShdw blurRad="38100" dist="38100" dir="2700000" algn="tl">
                    <a:srgbClr val="000000">
                      <a:alpha val="43137"/>
                    </a:srgbClr>
                  </a:outerShdw>
                </a:effectLst>
                <a:latin typeface="Arial Black" panose="020B0A04020102020204" pitchFamily="34" charset="0"/>
              </a:rPr>
              <a:t>.value_counts</a:t>
            </a:r>
            <a:r>
              <a:rPr lang="en-US" b="1" dirty="0">
                <a:effectLst>
                  <a:outerShdw blurRad="38100" dist="38100" dir="2700000" algn="tl">
                    <a:srgbClr val="000000">
                      <a:alpha val="43137"/>
                    </a:srgbClr>
                  </a:outerShdw>
                </a:effectLst>
                <a:latin typeface="Arial Black" panose="020B0A04020102020204" pitchFamily="34" charset="0"/>
              </a:rPr>
              <a:t>()</a:t>
            </a:r>
          </a:p>
        </p:txBody>
      </p:sp>
      <p:pic>
        <p:nvPicPr>
          <p:cNvPr id="3" name="图片 2">
            <a:extLst>
              <a:ext uri="{FF2B5EF4-FFF2-40B4-BE49-F238E27FC236}">
                <a16:creationId xmlns:a16="http://schemas.microsoft.com/office/drawing/2014/main" id="{DCC19AA8-3861-9146-81B0-3327E12AE8BD}"/>
              </a:ext>
            </a:extLst>
          </p:cNvPr>
          <p:cNvPicPr>
            <a:picLocks noChangeAspect="1"/>
          </p:cNvPicPr>
          <p:nvPr/>
        </p:nvPicPr>
        <p:blipFill>
          <a:blip r:embed="rId4"/>
          <a:stretch>
            <a:fillRect/>
          </a:stretch>
        </p:blipFill>
        <p:spPr>
          <a:xfrm>
            <a:off x="6424539" y="4423019"/>
            <a:ext cx="2434981" cy="2434981"/>
          </a:xfrm>
          <a:prstGeom prst="rect">
            <a:avLst/>
          </a:prstGeom>
        </p:spPr>
      </p:pic>
    </p:spTree>
    <p:extLst>
      <p:ext uri="{BB962C8B-B14F-4D97-AF65-F5344CB8AC3E}">
        <p14:creationId xmlns:p14="http://schemas.microsoft.com/office/powerpoint/2010/main" val="818338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8ED86-472B-47D4-B5B2-7AA0B2C9EEEA}"/>
              </a:ext>
            </a:extLst>
          </p:cNvPr>
          <p:cNvSpPr>
            <a:spLocks noGrp="1"/>
          </p:cNvSpPr>
          <p:nvPr>
            <p:ph type="title"/>
          </p:nvPr>
        </p:nvSpPr>
        <p:spPr>
          <a:xfrm>
            <a:off x="809624" y="212725"/>
            <a:ext cx="5540375" cy="819150"/>
          </a:xfrm>
        </p:spPr>
        <p:txBody>
          <a:bodyPr>
            <a:normAutofit/>
          </a:bodyPr>
          <a:lstStyle/>
          <a:p>
            <a:r>
              <a:rPr lang="en-US" sz="3200" b="1" dirty="0">
                <a:effectLst/>
                <a:latin typeface="Arial Black" panose="020B0A04020102020204" pitchFamily="34" charset="0"/>
              </a:rPr>
              <a:t>Pair-Wise Relationship</a:t>
            </a:r>
            <a:endParaRPr lang="en-US" sz="3200" dirty="0">
              <a:latin typeface="Arial Black" panose="020B0A04020102020204" pitchFamily="34" charset="0"/>
            </a:endParaRPr>
          </a:p>
        </p:txBody>
      </p:sp>
      <p:sp>
        <p:nvSpPr>
          <p:cNvPr id="6" name="TextBox 5">
            <a:extLst>
              <a:ext uri="{FF2B5EF4-FFF2-40B4-BE49-F238E27FC236}">
                <a16:creationId xmlns:a16="http://schemas.microsoft.com/office/drawing/2014/main" id="{21D3BE19-4D38-40C8-B595-FF7E633D86A2}"/>
              </a:ext>
            </a:extLst>
          </p:cNvPr>
          <p:cNvSpPr txBox="1"/>
          <p:nvPr/>
        </p:nvSpPr>
        <p:spPr>
          <a:xfrm>
            <a:off x="8466365" y="2351843"/>
            <a:ext cx="3157538" cy="2126864"/>
          </a:xfrm>
          <a:prstGeom prst="rect">
            <a:avLst/>
          </a:prstGeom>
          <a:noFill/>
        </p:spPr>
        <p:txBody>
          <a:bodyPr wrap="square" rtlCol="0">
            <a:spAutoFit/>
          </a:bodyPr>
          <a:lstStyle/>
          <a:p>
            <a:pPr>
              <a:lnSpc>
                <a:spcPct val="150000"/>
              </a:lnSpc>
            </a:pPr>
            <a:r>
              <a:rPr lang="en-US" b="1" dirty="0"/>
              <a:t>W</a:t>
            </a:r>
            <a:r>
              <a:rPr lang="en-US" b="1" dirty="0">
                <a:effectLst/>
              </a:rPr>
              <a:t>e see there are moderate correlation between </a:t>
            </a:r>
            <a:r>
              <a:rPr lang="en-US" b="1" u="sng" dirty="0">
                <a:effectLst/>
              </a:rPr>
              <a:t>"</a:t>
            </a:r>
            <a:r>
              <a:rPr lang="en-US" b="1" u="sng" dirty="0" err="1">
                <a:effectLst/>
              </a:rPr>
              <a:t>px_width</a:t>
            </a:r>
            <a:r>
              <a:rPr lang="en-US" b="1" u="sng" dirty="0">
                <a:effectLst/>
              </a:rPr>
              <a:t>" and "</a:t>
            </a:r>
            <a:r>
              <a:rPr lang="en-US" b="1" u="sng" dirty="0" err="1">
                <a:effectLst/>
              </a:rPr>
              <a:t>px_height</a:t>
            </a:r>
            <a:r>
              <a:rPr lang="en-US" b="1" u="sng" dirty="0">
                <a:effectLst/>
              </a:rPr>
              <a:t>", "</a:t>
            </a:r>
            <a:r>
              <a:rPr lang="en-US" b="1" u="sng" dirty="0" err="1">
                <a:effectLst/>
              </a:rPr>
              <a:t>sc_w</a:t>
            </a:r>
            <a:r>
              <a:rPr lang="en-US" b="1" u="sng" dirty="0">
                <a:effectLst/>
              </a:rPr>
              <a:t>" and "</a:t>
            </a:r>
            <a:r>
              <a:rPr lang="en-US" b="1" u="sng" dirty="0" err="1">
                <a:effectLst/>
              </a:rPr>
              <a:t>sc_h</a:t>
            </a:r>
            <a:r>
              <a:rPr lang="en-US" b="1" u="sng" dirty="0">
                <a:effectLst/>
              </a:rPr>
              <a:t>". </a:t>
            </a:r>
          </a:p>
          <a:p>
            <a:pPr marL="342900" indent="-342900">
              <a:lnSpc>
                <a:spcPct val="150000"/>
              </a:lnSpc>
              <a:buAutoNum type="arabicParenR"/>
            </a:pPr>
            <a:endParaRPr lang="en-US" b="1" dirty="0">
              <a:effectLst/>
            </a:endParaRPr>
          </a:p>
        </p:txBody>
      </p:sp>
      <p:pic>
        <p:nvPicPr>
          <p:cNvPr id="7" name="图片 6">
            <a:extLst>
              <a:ext uri="{FF2B5EF4-FFF2-40B4-BE49-F238E27FC236}">
                <a16:creationId xmlns:a16="http://schemas.microsoft.com/office/drawing/2014/main" id="{CC6BF53E-EAE9-2B4E-99E0-7CC384568A64}"/>
              </a:ext>
            </a:extLst>
          </p:cNvPr>
          <p:cNvPicPr>
            <a:picLocks noChangeAspect="1"/>
          </p:cNvPicPr>
          <p:nvPr/>
        </p:nvPicPr>
        <p:blipFill>
          <a:blip r:embed="rId2"/>
          <a:stretch>
            <a:fillRect/>
          </a:stretch>
        </p:blipFill>
        <p:spPr>
          <a:xfrm>
            <a:off x="620247" y="1283116"/>
            <a:ext cx="6983878" cy="5178142"/>
          </a:xfrm>
          <a:prstGeom prst="rect">
            <a:avLst/>
          </a:prstGeom>
        </p:spPr>
      </p:pic>
      <p:cxnSp>
        <p:nvCxnSpPr>
          <p:cNvPr id="8" name="直线箭头连接符 7">
            <a:extLst>
              <a:ext uri="{FF2B5EF4-FFF2-40B4-BE49-F238E27FC236}">
                <a16:creationId xmlns:a16="http://schemas.microsoft.com/office/drawing/2014/main" id="{D7029C95-1971-7D4E-88C0-851F4B25F14B}"/>
              </a:ext>
            </a:extLst>
          </p:cNvPr>
          <p:cNvCxnSpPr/>
          <p:nvPr/>
        </p:nvCxnSpPr>
        <p:spPr>
          <a:xfrm flipV="1">
            <a:off x="4473526" y="4656406"/>
            <a:ext cx="225083" cy="23915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直线箭头连接符 8">
            <a:extLst>
              <a:ext uri="{FF2B5EF4-FFF2-40B4-BE49-F238E27FC236}">
                <a16:creationId xmlns:a16="http://schemas.microsoft.com/office/drawing/2014/main" id="{CAE04985-CC06-F84D-8591-B18CE06CD98C}"/>
              </a:ext>
            </a:extLst>
          </p:cNvPr>
          <p:cNvCxnSpPr/>
          <p:nvPr/>
        </p:nvCxnSpPr>
        <p:spPr>
          <a:xfrm flipV="1">
            <a:off x="5205046" y="5359791"/>
            <a:ext cx="225083" cy="23915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6716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85A255-A72D-420D-8AAC-ED54063B074C}"/>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b="1" dirty="0">
                <a:solidFill>
                  <a:srgbClr val="FFFFFF"/>
                </a:solidFill>
                <a:effectLst>
                  <a:outerShdw blurRad="38100" dist="38100" dir="2700000" algn="tl">
                    <a:srgbClr val="000000">
                      <a:alpha val="43137"/>
                    </a:srgbClr>
                  </a:outerShdw>
                </a:effectLst>
              </a:rPr>
              <a:t>Pair-Wise Relation</a:t>
            </a:r>
            <a:endParaRPr lang="en-US" sz="5400" dirty="0">
              <a:solidFill>
                <a:srgbClr val="FFFFFF"/>
              </a:solidFill>
            </a:endParaRPr>
          </a:p>
        </p:txBody>
      </p:sp>
      <p:pic>
        <p:nvPicPr>
          <p:cNvPr id="5" name="Picture 4">
            <a:extLst>
              <a:ext uri="{FF2B5EF4-FFF2-40B4-BE49-F238E27FC236}">
                <a16:creationId xmlns:a16="http://schemas.microsoft.com/office/drawing/2014/main" id="{127F09D0-CDAF-4326-8445-74660A75C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720" y="852176"/>
            <a:ext cx="3510201" cy="3453192"/>
          </a:xfrm>
          <a:prstGeom prst="rect">
            <a:avLst/>
          </a:prstGeom>
        </p:spPr>
      </p:pic>
      <p:pic>
        <p:nvPicPr>
          <p:cNvPr id="4" name="Content Placeholder 4" descr="A close up of a logo&#10;&#10;Description generated with very high confidence">
            <a:extLst>
              <a:ext uri="{FF2B5EF4-FFF2-40B4-BE49-F238E27FC236}">
                <a16:creationId xmlns:a16="http://schemas.microsoft.com/office/drawing/2014/main" id="{A141B32C-0061-42B1-8334-F0281B3C04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15485" y="852176"/>
            <a:ext cx="3520436" cy="3439321"/>
          </a:xfrm>
          <a:prstGeom prst="rect">
            <a:avLst/>
          </a:prstGeom>
        </p:spPr>
      </p:pic>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84ACD28-FBD0-44E4-B641-D1C1EE3CCDFD}"/>
              </a:ext>
            </a:extLst>
          </p:cNvPr>
          <p:cNvSpPr/>
          <p:nvPr/>
        </p:nvSpPr>
        <p:spPr>
          <a:xfrm>
            <a:off x="5583135" y="5923581"/>
            <a:ext cx="1025730" cy="369332"/>
          </a:xfrm>
          <a:prstGeom prst="rect">
            <a:avLst/>
          </a:prstGeom>
        </p:spPr>
        <p:txBody>
          <a:bodyPr wrap="none">
            <a:spAutoFit/>
          </a:bodyPr>
          <a:lstStyle/>
          <a:p>
            <a:r>
              <a:rPr lang="en-US" b="1" dirty="0" err="1">
                <a:solidFill>
                  <a:schemeClr val="bg1"/>
                </a:solidFill>
                <a:effectLst>
                  <a:outerShdw blurRad="38100" dist="38100" dir="2700000" algn="tl">
                    <a:srgbClr val="000000">
                      <a:alpha val="43137"/>
                    </a:srgbClr>
                  </a:outerShdw>
                </a:effectLst>
              </a:rPr>
              <a:t>Jointplot</a:t>
            </a:r>
            <a:endParaRPr lang="en-US" b="1" dirty="0">
              <a:solidFill>
                <a:schemeClr val="bg1"/>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8AE1B3CA-8E10-4BDE-AEB3-160968A46541}"/>
              </a:ext>
            </a:extLst>
          </p:cNvPr>
          <p:cNvSpPr/>
          <p:nvPr/>
        </p:nvSpPr>
        <p:spPr>
          <a:xfrm>
            <a:off x="1331720" y="142364"/>
            <a:ext cx="3667463" cy="646331"/>
          </a:xfrm>
          <a:prstGeom prst="rect">
            <a:avLst/>
          </a:prstGeom>
        </p:spPr>
        <p:txBody>
          <a:bodyPr wrap="square">
            <a:spAutoFit/>
          </a:bodyPr>
          <a:lstStyle/>
          <a:p>
            <a:r>
              <a:rPr lang="en-US" b="1" dirty="0">
                <a:effectLst/>
              </a:rPr>
              <a:t>2) The </a:t>
            </a:r>
            <a:r>
              <a:rPr lang="en-US" altLang="zh-CN" b="1" dirty="0"/>
              <a:t>distribution</a:t>
            </a:r>
            <a:r>
              <a:rPr lang="en-US" b="1" dirty="0">
                <a:effectLst/>
              </a:rPr>
              <a:t> between '</a:t>
            </a:r>
            <a:r>
              <a:rPr lang="en-US" b="1" dirty="0" err="1">
                <a:effectLst/>
              </a:rPr>
              <a:t>px_width</a:t>
            </a:r>
            <a:r>
              <a:rPr lang="en-US" b="1" dirty="0">
                <a:effectLst/>
              </a:rPr>
              <a:t>' and '</a:t>
            </a:r>
            <a:r>
              <a:rPr lang="en-US" b="1" dirty="0" err="1">
                <a:effectLst/>
              </a:rPr>
              <a:t>px_height</a:t>
            </a:r>
            <a:r>
              <a:rPr lang="en-US" b="1" dirty="0">
                <a:effectLst/>
              </a:rPr>
              <a:t>'</a:t>
            </a:r>
            <a:endParaRPr lang="en-US" dirty="0"/>
          </a:p>
        </p:txBody>
      </p:sp>
      <p:sp>
        <p:nvSpPr>
          <p:cNvPr id="13" name="Rectangle 12">
            <a:extLst>
              <a:ext uri="{FF2B5EF4-FFF2-40B4-BE49-F238E27FC236}">
                <a16:creationId xmlns:a16="http://schemas.microsoft.com/office/drawing/2014/main" id="{5BB657E3-5794-46CC-874C-6019B8554F59}"/>
              </a:ext>
            </a:extLst>
          </p:cNvPr>
          <p:cNvSpPr/>
          <p:nvPr/>
        </p:nvSpPr>
        <p:spPr>
          <a:xfrm>
            <a:off x="7703075" y="205845"/>
            <a:ext cx="3014248" cy="646331"/>
          </a:xfrm>
          <a:prstGeom prst="rect">
            <a:avLst/>
          </a:prstGeom>
        </p:spPr>
        <p:txBody>
          <a:bodyPr wrap="square">
            <a:spAutoFit/>
          </a:bodyPr>
          <a:lstStyle/>
          <a:p>
            <a:r>
              <a:rPr lang="en-US" b="1" dirty="0">
                <a:effectLst/>
              </a:rPr>
              <a:t>3)The </a:t>
            </a:r>
            <a:r>
              <a:rPr lang="en-US" altLang="zh-CN" b="1" dirty="0"/>
              <a:t>distribution</a:t>
            </a:r>
            <a:r>
              <a:rPr lang="en-US" b="1" dirty="0">
                <a:effectLst/>
              </a:rPr>
              <a:t> between "</a:t>
            </a:r>
            <a:r>
              <a:rPr lang="en-US" b="1" dirty="0" err="1">
                <a:effectLst/>
              </a:rPr>
              <a:t>sc_w</a:t>
            </a:r>
            <a:r>
              <a:rPr lang="en-US" b="1" dirty="0">
                <a:effectLst/>
              </a:rPr>
              <a:t>" and "</a:t>
            </a:r>
            <a:r>
              <a:rPr lang="en-US" b="1" dirty="0" err="1">
                <a:effectLst/>
              </a:rPr>
              <a:t>sc_h</a:t>
            </a:r>
            <a:r>
              <a:rPr lang="en-US" b="1" dirty="0">
                <a:effectLst/>
              </a:rPr>
              <a:t>"</a:t>
            </a:r>
            <a:endParaRPr lang="en-US" dirty="0"/>
          </a:p>
        </p:txBody>
      </p:sp>
    </p:spTree>
    <p:extLst>
      <p:ext uri="{BB962C8B-B14F-4D97-AF65-F5344CB8AC3E}">
        <p14:creationId xmlns:p14="http://schemas.microsoft.com/office/powerpoint/2010/main" val="2584204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8ED86-472B-47D4-B5B2-7AA0B2C9EEEA}"/>
              </a:ext>
            </a:extLst>
          </p:cNvPr>
          <p:cNvSpPr>
            <a:spLocks noGrp="1"/>
          </p:cNvSpPr>
          <p:nvPr>
            <p:ph type="title"/>
          </p:nvPr>
        </p:nvSpPr>
        <p:spPr>
          <a:xfrm>
            <a:off x="809624" y="212725"/>
            <a:ext cx="5540375" cy="819150"/>
          </a:xfrm>
        </p:spPr>
        <p:txBody>
          <a:bodyPr>
            <a:normAutofit/>
          </a:bodyPr>
          <a:lstStyle/>
          <a:p>
            <a:r>
              <a:rPr lang="en-US" sz="3200" b="1" dirty="0">
                <a:effectLst/>
                <a:latin typeface="Arial Black" panose="020B0A04020102020204" pitchFamily="34" charset="0"/>
              </a:rPr>
              <a:t>Pair-Wise Relationship</a:t>
            </a:r>
            <a:endParaRPr lang="en-US" sz="3200" dirty="0">
              <a:latin typeface="Arial Black" panose="020B0A04020102020204" pitchFamily="34" charset="0"/>
            </a:endParaRPr>
          </a:p>
        </p:txBody>
      </p:sp>
      <p:sp>
        <p:nvSpPr>
          <p:cNvPr id="6" name="TextBox 5">
            <a:extLst>
              <a:ext uri="{FF2B5EF4-FFF2-40B4-BE49-F238E27FC236}">
                <a16:creationId xmlns:a16="http://schemas.microsoft.com/office/drawing/2014/main" id="{21D3BE19-4D38-40C8-B595-FF7E633D86A2}"/>
              </a:ext>
            </a:extLst>
          </p:cNvPr>
          <p:cNvSpPr txBox="1"/>
          <p:nvPr/>
        </p:nvSpPr>
        <p:spPr>
          <a:xfrm>
            <a:off x="8086354" y="2161838"/>
            <a:ext cx="3157538" cy="2126864"/>
          </a:xfrm>
          <a:prstGeom prst="rect">
            <a:avLst/>
          </a:prstGeom>
          <a:noFill/>
        </p:spPr>
        <p:txBody>
          <a:bodyPr wrap="square" rtlCol="0">
            <a:spAutoFit/>
          </a:bodyPr>
          <a:lstStyle/>
          <a:p>
            <a:pPr>
              <a:lnSpc>
                <a:spcPct val="150000"/>
              </a:lnSpc>
            </a:pPr>
            <a:endParaRPr lang="en-US" b="1" dirty="0">
              <a:effectLst/>
            </a:endParaRPr>
          </a:p>
          <a:p>
            <a:pPr>
              <a:lnSpc>
                <a:spcPct val="150000"/>
              </a:lnSpc>
            </a:pPr>
            <a:r>
              <a:rPr lang="en-US" b="1" dirty="0"/>
              <a:t>W</a:t>
            </a:r>
            <a:r>
              <a:rPr lang="en-US" b="1" dirty="0">
                <a:effectLst/>
              </a:rPr>
              <a:t>e can also clearly find the </a:t>
            </a:r>
            <a:r>
              <a:rPr lang="en-US" b="1" u="sng" dirty="0">
                <a:effectLst/>
              </a:rPr>
              <a:t>"ram", "</a:t>
            </a:r>
            <a:r>
              <a:rPr lang="en-US" b="1" u="sng" dirty="0" err="1">
                <a:effectLst/>
              </a:rPr>
              <a:t>battery_power</a:t>
            </a:r>
            <a:r>
              <a:rPr lang="en-US" b="1" u="sng" dirty="0">
                <a:effectLst/>
              </a:rPr>
              <a:t>" </a:t>
            </a:r>
            <a:r>
              <a:rPr lang="en-US" b="1" dirty="0">
                <a:effectLst/>
              </a:rPr>
              <a:t>are most </a:t>
            </a:r>
            <a:r>
              <a:rPr lang="en-US" altLang="zh-CN" b="1" dirty="0">
                <a:effectLst/>
              </a:rPr>
              <a:t>correlated</a:t>
            </a:r>
            <a:r>
              <a:rPr lang="en-US" b="1" dirty="0">
                <a:effectLst/>
              </a:rPr>
              <a:t> to our target variable- </a:t>
            </a:r>
            <a:r>
              <a:rPr lang="en-US" b="1" u="sng" dirty="0">
                <a:effectLst/>
              </a:rPr>
              <a:t>"</a:t>
            </a:r>
            <a:r>
              <a:rPr lang="en-US" b="1" u="sng" dirty="0" err="1">
                <a:effectLst/>
              </a:rPr>
              <a:t>price_range</a:t>
            </a:r>
            <a:r>
              <a:rPr lang="en-US" b="1" u="sng" dirty="0">
                <a:effectLst/>
              </a:rPr>
              <a:t>". </a:t>
            </a:r>
            <a:endParaRPr lang="en-US" u="sng" dirty="0"/>
          </a:p>
        </p:txBody>
      </p:sp>
      <p:pic>
        <p:nvPicPr>
          <p:cNvPr id="7" name="图片 6">
            <a:extLst>
              <a:ext uri="{FF2B5EF4-FFF2-40B4-BE49-F238E27FC236}">
                <a16:creationId xmlns:a16="http://schemas.microsoft.com/office/drawing/2014/main" id="{CC6BF53E-EAE9-2B4E-99E0-7CC384568A64}"/>
              </a:ext>
            </a:extLst>
          </p:cNvPr>
          <p:cNvPicPr>
            <a:picLocks noChangeAspect="1"/>
          </p:cNvPicPr>
          <p:nvPr/>
        </p:nvPicPr>
        <p:blipFill>
          <a:blip r:embed="rId2"/>
          <a:stretch>
            <a:fillRect/>
          </a:stretch>
        </p:blipFill>
        <p:spPr>
          <a:xfrm>
            <a:off x="620247" y="1283116"/>
            <a:ext cx="6983878" cy="5178142"/>
          </a:xfrm>
          <a:prstGeom prst="rect">
            <a:avLst/>
          </a:prstGeom>
        </p:spPr>
      </p:pic>
      <p:cxnSp>
        <p:nvCxnSpPr>
          <p:cNvPr id="12" name="直线箭头连接符 11">
            <a:extLst>
              <a:ext uri="{FF2B5EF4-FFF2-40B4-BE49-F238E27FC236}">
                <a16:creationId xmlns:a16="http://schemas.microsoft.com/office/drawing/2014/main" id="{F7B25DB8-8EAE-0F41-8C9A-D14E7B57808E}"/>
              </a:ext>
            </a:extLst>
          </p:cNvPr>
          <p:cNvCxnSpPr/>
          <p:nvPr/>
        </p:nvCxnSpPr>
        <p:spPr>
          <a:xfrm flipV="1">
            <a:off x="6285130" y="4797082"/>
            <a:ext cx="225083" cy="239151"/>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3" name="直线箭头连接符 12">
            <a:extLst>
              <a:ext uri="{FF2B5EF4-FFF2-40B4-BE49-F238E27FC236}">
                <a16:creationId xmlns:a16="http://schemas.microsoft.com/office/drawing/2014/main" id="{D862E324-8E3D-E548-A163-C01B857CCF57}"/>
              </a:ext>
            </a:extLst>
          </p:cNvPr>
          <p:cNvCxnSpPr/>
          <p:nvPr/>
        </p:nvCxnSpPr>
        <p:spPr>
          <a:xfrm flipV="1">
            <a:off x="6285130" y="2600179"/>
            <a:ext cx="225083" cy="239151"/>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68874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7D74-189D-4F8D-A70B-A8762F7BD4E5}"/>
              </a:ext>
            </a:extLst>
          </p:cNvPr>
          <p:cNvSpPr>
            <a:spLocks noGrp="1"/>
          </p:cNvSpPr>
          <p:nvPr>
            <p:ph type="title"/>
          </p:nvPr>
        </p:nvSpPr>
        <p:spPr>
          <a:xfrm>
            <a:off x="838200" y="279400"/>
            <a:ext cx="10515600" cy="1325563"/>
          </a:xfrm>
        </p:spPr>
        <p:txBody>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Pair-Wise Relation</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iolin Plot and Boxplot</a:t>
            </a:r>
            <a:r>
              <a:rPr lang="zh-CN" altLang="zh-CN"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pic>
        <p:nvPicPr>
          <p:cNvPr id="6" name="Content Placeholder 5" descr="A picture containing object&#10;&#10;Description generated with high confidence">
            <a:extLst>
              <a:ext uri="{FF2B5EF4-FFF2-40B4-BE49-F238E27FC236}">
                <a16:creationId xmlns:a16="http://schemas.microsoft.com/office/drawing/2014/main" id="{DDAE6871-4538-4304-B2C4-92246D24F3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5052" y="4403164"/>
            <a:ext cx="2822603" cy="2171001"/>
          </a:xfrm>
        </p:spPr>
      </p:pic>
      <p:pic>
        <p:nvPicPr>
          <p:cNvPr id="8" name="Picture 7">
            <a:extLst>
              <a:ext uri="{FF2B5EF4-FFF2-40B4-BE49-F238E27FC236}">
                <a16:creationId xmlns:a16="http://schemas.microsoft.com/office/drawing/2014/main" id="{AB8E2BCA-2AEB-4DAF-867E-DD9E8B4CB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052" y="1302011"/>
            <a:ext cx="2822603" cy="2430462"/>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55D2E840-C23C-4B18-8274-BBE5220B7C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5774" y="1326951"/>
            <a:ext cx="2799907" cy="2430462"/>
          </a:xfrm>
          <a:prstGeom prst="rect">
            <a:avLst/>
          </a:prstGeom>
        </p:spPr>
      </p:pic>
      <p:pic>
        <p:nvPicPr>
          <p:cNvPr id="12" name="Picture 11" descr="A drawing of a cartoon character&#10;&#10;Description generated with high confidence">
            <a:extLst>
              <a:ext uri="{FF2B5EF4-FFF2-40B4-BE49-F238E27FC236}">
                <a16:creationId xmlns:a16="http://schemas.microsoft.com/office/drawing/2014/main" id="{580D5570-1B54-4C03-B835-8490056BE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594" y="4403164"/>
            <a:ext cx="2822603" cy="2171002"/>
          </a:xfrm>
          <a:prstGeom prst="rect">
            <a:avLst/>
          </a:prstGeom>
        </p:spPr>
      </p:pic>
      <p:sp>
        <p:nvSpPr>
          <p:cNvPr id="3" name="Rectangle 2">
            <a:extLst>
              <a:ext uri="{FF2B5EF4-FFF2-40B4-BE49-F238E27FC236}">
                <a16:creationId xmlns:a16="http://schemas.microsoft.com/office/drawing/2014/main" id="{C26CBA16-6B18-4784-8734-8AEEEF7B3CC9}"/>
              </a:ext>
            </a:extLst>
          </p:cNvPr>
          <p:cNvSpPr/>
          <p:nvPr/>
        </p:nvSpPr>
        <p:spPr>
          <a:xfrm>
            <a:off x="2896304" y="3737008"/>
            <a:ext cx="2836502" cy="461665"/>
          </a:xfrm>
          <a:prstGeom prst="rect">
            <a:avLst/>
          </a:prstGeom>
        </p:spPr>
        <p:txBody>
          <a:bodyPr wrap="square">
            <a:spAutoFit/>
          </a:bodyPr>
          <a:lstStyle/>
          <a:p>
            <a:r>
              <a:rPr lang="en-US" sz="1200" b="1" dirty="0"/>
              <a:t>How does price affected by the ram</a:t>
            </a:r>
            <a:r>
              <a:rPr lang="zh-CN" altLang="en-US" sz="1200" b="1" dirty="0"/>
              <a:t>？</a:t>
            </a:r>
            <a:endParaRPr lang="en-US" sz="1200" dirty="0"/>
          </a:p>
        </p:txBody>
      </p:sp>
      <p:sp>
        <p:nvSpPr>
          <p:cNvPr id="4" name="Rectangle 3">
            <a:extLst>
              <a:ext uri="{FF2B5EF4-FFF2-40B4-BE49-F238E27FC236}">
                <a16:creationId xmlns:a16="http://schemas.microsoft.com/office/drawing/2014/main" id="{CEDF717F-1621-40CE-915B-F32FD7C72534}"/>
              </a:ext>
            </a:extLst>
          </p:cNvPr>
          <p:cNvSpPr/>
          <p:nvPr/>
        </p:nvSpPr>
        <p:spPr>
          <a:xfrm>
            <a:off x="7443553" y="3818775"/>
            <a:ext cx="2836502" cy="461665"/>
          </a:xfrm>
          <a:prstGeom prst="rect">
            <a:avLst/>
          </a:prstGeom>
        </p:spPr>
        <p:txBody>
          <a:bodyPr wrap="square">
            <a:spAutoFit/>
          </a:bodyPr>
          <a:lstStyle/>
          <a:p>
            <a:r>
              <a:rPr lang="en-US" sz="1200" b="1" dirty="0"/>
              <a:t>How does price affected by the battery power</a:t>
            </a:r>
            <a:r>
              <a:rPr lang="zh-CN" altLang="en-US" sz="1200" b="1" dirty="0"/>
              <a:t>？</a:t>
            </a:r>
            <a:endParaRPr lang="en-US" sz="1200" dirty="0"/>
          </a:p>
        </p:txBody>
      </p:sp>
    </p:spTree>
    <p:extLst>
      <p:ext uri="{BB962C8B-B14F-4D97-AF65-F5344CB8AC3E}">
        <p14:creationId xmlns:p14="http://schemas.microsoft.com/office/powerpoint/2010/main" val="728768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1F26-386A-46DE-9A58-F940993F414C}"/>
              </a:ext>
            </a:extLst>
          </p:cNvPr>
          <p:cNvSpPr>
            <a:spLocks noGrp="1"/>
          </p:cNvSpPr>
          <p:nvPr>
            <p:ph type="title"/>
          </p:nvPr>
        </p:nvSpPr>
        <p:spPr>
          <a:xfrm>
            <a:off x="762001" y="252948"/>
            <a:ext cx="5314536" cy="1325563"/>
          </a:xfrm>
        </p:spPr>
        <p:txBody>
          <a:bodyPr>
            <a:normAutofit/>
          </a:bodyPr>
          <a:lstStyle/>
          <a:p>
            <a:r>
              <a:rPr lang="en-US" dirty="0">
                <a:effectLst>
                  <a:outerShdw blurRad="38100" dist="38100" dir="2700000" algn="tl">
                    <a:srgbClr val="000000">
                      <a:alpha val="43137"/>
                    </a:srgbClr>
                  </a:outerShdw>
                </a:effectLst>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90A9F448-1DAC-4056-BBE3-6F6B95F79473}"/>
              </a:ext>
            </a:extLst>
          </p:cNvPr>
          <p:cNvSpPr>
            <a:spLocks noGrp="1"/>
          </p:cNvSpPr>
          <p:nvPr>
            <p:ph idx="1"/>
          </p:nvPr>
        </p:nvSpPr>
        <p:spPr>
          <a:xfrm>
            <a:off x="762001" y="1383300"/>
            <a:ext cx="7302500" cy="3375920"/>
          </a:xfrm>
        </p:spPr>
        <p:txBody>
          <a:bodyPr anchor="t">
            <a:noAutofit/>
          </a:bodyPr>
          <a:lstStyle/>
          <a:p>
            <a:r>
              <a:rPr lang="en-US" sz="1800" b="1" dirty="0">
                <a:latin typeface="Times New Roman" panose="02020603050405020304" pitchFamily="18" charset="0"/>
                <a:cs typeface="Times New Roman" panose="02020603050405020304" pitchFamily="18" charset="0"/>
              </a:rPr>
              <a:t>Data Overview</a:t>
            </a:r>
          </a:p>
          <a:p>
            <a:r>
              <a:rPr lang="en-US" altLang="zh-CN" sz="1800" b="1" dirty="0">
                <a:latin typeface="Times New Roman" panose="02020603050405020304" pitchFamily="18" charset="0"/>
                <a:ea typeface="Garamond"/>
                <a:cs typeface="Times New Roman" panose="02020603050405020304" pitchFamily="18" charset="0"/>
                <a:sym typeface="Garamond"/>
              </a:rPr>
              <a:t>Exploratory Data Analysis and Feature Engineering:</a:t>
            </a:r>
          </a:p>
          <a:p>
            <a:pPr lvl="1"/>
            <a:r>
              <a:rPr lang="en-US" altLang="zh-CN" sz="1600" dirty="0">
                <a:latin typeface="Times New Roman" panose="02020603050405020304" pitchFamily="18" charset="0"/>
                <a:ea typeface="Garamond"/>
                <a:cs typeface="Times New Roman" panose="02020603050405020304" pitchFamily="18" charset="0"/>
                <a:sym typeface="Garamond"/>
              </a:rPr>
              <a:t>Statistics Analysis</a:t>
            </a:r>
          </a:p>
          <a:p>
            <a:pPr lvl="1"/>
            <a:r>
              <a:rPr lang="en-US" altLang="zh-CN" sz="1600" dirty="0">
                <a:latin typeface="Times New Roman" panose="02020603050405020304" pitchFamily="18" charset="0"/>
                <a:ea typeface="Garamond"/>
                <a:cs typeface="Times New Roman" panose="02020603050405020304" pitchFamily="18" charset="0"/>
                <a:sym typeface="Garamond"/>
              </a:rPr>
              <a:t>Data Engineer”</a:t>
            </a:r>
          </a:p>
          <a:p>
            <a:pPr lvl="2"/>
            <a:r>
              <a:rPr lang="en-US" altLang="zh-CN" sz="1600" dirty="0">
                <a:latin typeface="Times New Roman" panose="02020603050405020304" pitchFamily="18" charset="0"/>
                <a:ea typeface="Garamond"/>
                <a:cs typeface="Times New Roman" panose="02020603050405020304" pitchFamily="18" charset="0"/>
                <a:sym typeface="Garamond"/>
              </a:rPr>
              <a:t>Check Missing Value</a:t>
            </a:r>
          </a:p>
          <a:p>
            <a:pPr lvl="2"/>
            <a:r>
              <a:rPr lang="en-US" altLang="zh-CN" sz="1600" dirty="0">
                <a:latin typeface="Times New Roman" panose="02020603050405020304" pitchFamily="18" charset="0"/>
                <a:ea typeface="Garamond"/>
                <a:cs typeface="Times New Roman" panose="02020603050405020304" pitchFamily="18" charset="0"/>
                <a:sym typeface="Garamond"/>
              </a:rPr>
              <a:t>Delete Some Variable</a:t>
            </a:r>
          </a:p>
          <a:p>
            <a:pPr lvl="2"/>
            <a:r>
              <a:rPr lang="en-US" altLang="zh-CN" sz="1600" dirty="0">
                <a:latin typeface="Times New Roman" panose="02020603050405020304" pitchFamily="18" charset="0"/>
                <a:ea typeface="Garamond"/>
                <a:cs typeface="Times New Roman" panose="02020603050405020304" pitchFamily="18" charset="0"/>
                <a:sym typeface="Garamond"/>
              </a:rPr>
              <a:t>Encoding</a:t>
            </a:r>
          </a:p>
          <a:p>
            <a:pPr lvl="1"/>
            <a:r>
              <a:rPr lang="en-US" sz="1600" dirty="0">
                <a:effectLst/>
                <a:latin typeface="Times New Roman" panose="02020603050405020304" pitchFamily="18" charset="0"/>
                <a:cs typeface="Times New Roman" panose="02020603050405020304" pitchFamily="18" charset="0"/>
              </a:rPr>
              <a:t>Univariate Variable and Pair Variable Analysis</a:t>
            </a:r>
            <a:endParaRPr lang="en-US" altLang="zh-CN" sz="1600" dirty="0">
              <a:latin typeface="Times New Roman" panose="02020603050405020304" pitchFamily="18" charset="0"/>
              <a:ea typeface="Garamond"/>
              <a:cs typeface="Times New Roman" panose="02020603050405020304" pitchFamily="18" charset="0"/>
              <a:sym typeface="Garamond"/>
            </a:endParaRPr>
          </a:p>
          <a:p>
            <a:r>
              <a:rPr lang="en-US" sz="1800" b="1" dirty="0">
                <a:latin typeface="Times New Roman" panose="02020603050405020304" pitchFamily="18" charset="0"/>
                <a:cs typeface="Times New Roman" panose="02020603050405020304" pitchFamily="18" charset="0"/>
              </a:rPr>
              <a:t>Models:</a:t>
            </a:r>
          </a:p>
          <a:p>
            <a:pPr lvl="1"/>
            <a:r>
              <a:rPr lang="en-US" sz="1600" dirty="0">
                <a:latin typeface="Times New Roman" panose="02020603050405020304" pitchFamily="18" charset="0"/>
                <a:cs typeface="Times New Roman" panose="02020603050405020304" pitchFamily="18" charset="0"/>
              </a:rPr>
              <a:t>Data Pre-processing</a:t>
            </a:r>
          </a:p>
          <a:p>
            <a:pPr lvl="1"/>
            <a:r>
              <a:rPr lang="en-US" sz="1600" dirty="0">
                <a:latin typeface="Times New Roman" panose="02020603050405020304" pitchFamily="18" charset="0"/>
                <a:cs typeface="Times New Roman" panose="02020603050405020304" pitchFamily="18" charset="0"/>
              </a:rPr>
              <a:t>Machine Learning Part:</a:t>
            </a:r>
          </a:p>
          <a:p>
            <a:pPr lvl="2"/>
            <a:r>
              <a:rPr lang="en-US" altLang="zh-CN" sz="1400" dirty="0">
                <a:latin typeface="Times New Roman" panose="02020603050405020304" pitchFamily="18" charset="0"/>
                <a:cs typeface="Times New Roman" panose="02020603050405020304" pitchFamily="18" charset="0"/>
              </a:rPr>
              <a:t>Naïve Bayes</a:t>
            </a:r>
            <a:endParaRPr lang="en-US" sz="1400" dirty="0">
              <a:latin typeface="Times New Roman" panose="02020603050405020304" pitchFamily="18" charset="0"/>
              <a:cs typeface="Times New Roman" panose="02020603050405020304" pitchFamily="18" charset="0"/>
            </a:endParaRPr>
          </a:p>
          <a:p>
            <a:pPr lvl="2"/>
            <a:r>
              <a:rPr lang="en-US" altLang="zh-CN" sz="1400" dirty="0">
                <a:latin typeface="Times New Roman" panose="02020603050405020304" pitchFamily="18" charset="0"/>
                <a:cs typeface="Times New Roman" panose="02020603050405020304" pitchFamily="18" charset="0"/>
              </a:rPr>
              <a:t>Support Vector Machine (SVM)</a:t>
            </a:r>
          </a:p>
          <a:p>
            <a:pPr lvl="2"/>
            <a:r>
              <a:rPr lang="en-US" sz="1400" dirty="0">
                <a:latin typeface="Times New Roman" panose="02020603050405020304" pitchFamily="18" charset="0"/>
                <a:cs typeface="Times New Roman" panose="02020603050405020304" pitchFamily="18" charset="0"/>
              </a:rPr>
              <a:t>Decision</a:t>
            </a:r>
          </a:p>
          <a:p>
            <a:pPr lvl="1"/>
            <a:r>
              <a:rPr lang="en-US" sz="1600" dirty="0">
                <a:latin typeface="Times New Roman" panose="02020603050405020304" pitchFamily="18" charset="0"/>
                <a:cs typeface="Times New Roman" panose="02020603050405020304" pitchFamily="18" charset="0"/>
              </a:rPr>
              <a:t>Neural Network: Multilayer Perceptron (MLP)</a:t>
            </a:r>
          </a:p>
          <a:p>
            <a:r>
              <a:rPr lang="en-US" sz="1800" b="1" dirty="0">
                <a:latin typeface="Times New Roman" panose="02020603050405020304" pitchFamily="18" charset="0"/>
                <a:cs typeface="Times New Roman" panose="02020603050405020304" pitchFamily="18" charset="0"/>
              </a:rPr>
              <a:t>Models Comparison and Selected</a:t>
            </a:r>
          </a:p>
          <a:p>
            <a:r>
              <a:rPr lang="en-US" sz="1800" b="1" dirty="0">
                <a:latin typeface="Times New Roman" panose="02020603050405020304" pitchFamily="18" charset="0"/>
                <a:cs typeface="Times New Roman" panose="02020603050405020304" pitchFamily="18" charset="0"/>
              </a:rPr>
              <a:t>Conclusion</a:t>
            </a:r>
          </a:p>
        </p:txBody>
      </p:sp>
      <p:sp>
        <p:nvSpPr>
          <p:cNvPr id="15"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sky, person, baseball, holding&#10;&#10;Description generated with high confidence">
            <a:extLst>
              <a:ext uri="{FF2B5EF4-FFF2-40B4-BE49-F238E27FC236}">
                <a16:creationId xmlns:a16="http://schemas.microsoft.com/office/drawing/2014/main" id="{21E5097C-D747-4E47-905E-51555B1F25D4}"/>
              </a:ext>
            </a:extLst>
          </p:cNvPr>
          <p:cNvPicPr>
            <a:picLocks noChangeAspect="1"/>
          </p:cNvPicPr>
          <p:nvPr/>
        </p:nvPicPr>
        <p:blipFill rotWithShape="1">
          <a:blip r:embed="rId2">
            <a:extLst>
              <a:ext uri="{28A0092B-C50C-407E-A947-70E740481C1C}">
                <a14:useLocalDpi xmlns:a14="http://schemas.microsoft.com/office/drawing/2010/main" val="0"/>
              </a:ext>
            </a:extLst>
          </a:blip>
          <a:srcRect l="24019" r="1559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35447483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2" name="Group 15">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7" name="Rectangle 16">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8" name="TextBox 7">
            <a:extLst>
              <a:ext uri="{FF2B5EF4-FFF2-40B4-BE49-F238E27FC236}">
                <a16:creationId xmlns:a16="http://schemas.microsoft.com/office/drawing/2014/main" id="{31063FFF-A540-450A-AABA-CA2E8F5D3433}"/>
              </a:ext>
            </a:extLst>
          </p:cNvPr>
          <p:cNvSpPr txBox="1"/>
          <p:nvPr/>
        </p:nvSpPr>
        <p:spPr>
          <a:xfrm>
            <a:off x="2071688" y="5456588"/>
            <a:ext cx="4944544" cy="646331"/>
          </a:xfrm>
          <a:prstGeom prst="rect">
            <a:avLst/>
          </a:prstGeom>
          <a:noFill/>
        </p:spPr>
        <p:txBody>
          <a:bodyPr wrap="square" rtlCol="0">
            <a:spAutoFit/>
          </a:bodyPr>
          <a:lstStyle/>
          <a:p>
            <a:r>
              <a:rPr lang="en-US" b="1" dirty="0"/>
              <a:t>Orange: ram</a:t>
            </a:r>
          </a:p>
          <a:p>
            <a:r>
              <a:rPr lang="en-US" b="1" dirty="0"/>
              <a:t>Blue: </a:t>
            </a:r>
            <a:r>
              <a:rPr lang="en-US" b="1" dirty="0" err="1"/>
              <a:t>battery_power</a:t>
            </a:r>
            <a:endParaRPr lang="en-US" b="1" dirty="0"/>
          </a:p>
        </p:txBody>
      </p:sp>
      <p:sp>
        <p:nvSpPr>
          <p:cNvPr id="9" name="TextBox 8">
            <a:extLst>
              <a:ext uri="{FF2B5EF4-FFF2-40B4-BE49-F238E27FC236}">
                <a16:creationId xmlns:a16="http://schemas.microsoft.com/office/drawing/2014/main" id="{7D4B992A-2FA6-45E0-8500-E0793D6BA338}"/>
              </a:ext>
            </a:extLst>
          </p:cNvPr>
          <p:cNvSpPr txBox="1"/>
          <p:nvPr/>
        </p:nvSpPr>
        <p:spPr>
          <a:xfrm>
            <a:off x="8405312" y="2430840"/>
            <a:ext cx="2661306" cy="2062103"/>
          </a:xfrm>
          <a:prstGeom prst="rect">
            <a:avLst/>
          </a:prstGeom>
          <a:noFill/>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latin typeface="Arial Black" panose="020B0A04020102020204" pitchFamily="34" charset="0"/>
              </a:rPr>
              <a:t>Indictors VS Target Value</a:t>
            </a:r>
            <a:r>
              <a:rPr lang="en-US" altLang="zh-CN" sz="3200" b="1" dirty="0">
                <a:solidFill>
                  <a:schemeClr val="bg1"/>
                </a:solidFill>
                <a:effectLst>
                  <a:outerShdw blurRad="38100" dist="38100" dir="2700000" algn="tl">
                    <a:srgbClr val="000000">
                      <a:alpha val="43137"/>
                    </a:srgbClr>
                  </a:outerShdw>
                </a:effectLst>
                <a:latin typeface="Arial Black" panose="020B0A04020102020204" pitchFamily="34" charset="0"/>
              </a:rPr>
              <a:t>-</a:t>
            </a:r>
            <a:r>
              <a:rPr lang="en-US" altLang="zh-CN" sz="3200" b="1" dirty="0" err="1">
                <a:solidFill>
                  <a:schemeClr val="bg1"/>
                </a:solidFill>
                <a:effectLst>
                  <a:outerShdw blurRad="38100" dist="38100" dir="2700000" algn="tl">
                    <a:srgbClr val="000000">
                      <a:alpha val="43137"/>
                    </a:srgbClr>
                  </a:outerShdw>
                </a:effectLst>
                <a:latin typeface="Arial Black" panose="020B0A04020102020204" pitchFamily="34" charset="0"/>
              </a:rPr>
              <a:t>Swarmplot</a:t>
            </a:r>
            <a:endParaRPr lang="en-US" sz="3200" b="1" dirty="0">
              <a:solidFill>
                <a:schemeClr val="bg1"/>
              </a:solidFill>
              <a:effectLst>
                <a:outerShdw blurRad="38100" dist="38100" dir="2700000" algn="tl">
                  <a:srgbClr val="000000">
                    <a:alpha val="43137"/>
                  </a:srgbClr>
                </a:outerShdw>
              </a:effectLst>
              <a:latin typeface="Arial Black" panose="020B0A04020102020204" pitchFamily="34" charset="0"/>
            </a:endParaRPr>
          </a:p>
        </p:txBody>
      </p:sp>
      <p:pic>
        <p:nvPicPr>
          <p:cNvPr id="15" name="图片 14" descr="/var/folders/q8/yvbtp9ts5p7f692cd2z9b6r00000gn/T/com.microsoft.Word/Content.MSO/139D38CA.tmp">
            <a:extLst>
              <a:ext uri="{FF2B5EF4-FFF2-40B4-BE49-F238E27FC236}">
                <a16:creationId xmlns:a16="http://schemas.microsoft.com/office/drawing/2014/main" id="{9716E767-F06E-2A40-A1AE-55529D14F36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90878" y="1235831"/>
            <a:ext cx="4741109" cy="3420575"/>
          </a:xfrm>
          <a:prstGeom prst="rect">
            <a:avLst/>
          </a:prstGeom>
          <a:noFill/>
          <a:ln>
            <a:noFill/>
          </a:ln>
        </p:spPr>
      </p:pic>
    </p:spTree>
    <p:extLst>
      <p:ext uri="{BB962C8B-B14F-4D97-AF65-F5344CB8AC3E}">
        <p14:creationId xmlns:p14="http://schemas.microsoft.com/office/powerpoint/2010/main" val="2659333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9005C-7B36-4A1F-8053-42F802F0B54F}"/>
              </a:ext>
            </a:extLst>
          </p:cNvPr>
          <p:cNvSpPr>
            <a:spLocks noGrp="1"/>
          </p:cNvSpPr>
          <p:nvPr>
            <p:ph type="title"/>
          </p:nvPr>
        </p:nvSpPr>
        <p:spPr>
          <a:xfrm>
            <a:off x="977106" y="838200"/>
            <a:ext cx="8761413" cy="706964"/>
          </a:xfrm>
        </p:spPr>
        <p:txBody>
          <a:bodyPr>
            <a:noAutofit/>
          </a:bodyPr>
          <a:lstStyle/>
          <a:p>
            <a:pPr>
              <a:lnSpc>
                <a:spcPct val="90000"/>
              </a:lnSpc>
            </a:pPr>
            <a:r>
              <a:rPr lang="en-US" sz="4000" b="1" dirty="0">
                <a:solidFill>
                  <a:srgbClr val="EBEBEB"/>
                </a:solidFill>
              </a:rPr>
              <a:t>Models</a:t>
            </a:r>
            <a:br>
              <a:rPr lang="en-US" sz="4000" b="1" dirty="0">
                <a:solidFill>
                  <a:srgbClr val="EBEBEB"/>
                </a:solidFill>
              </a:rPr>
            </a:br>
            <a:r>
              <a:rPr lang="en-US" sz="4000" b="1" dirty="0">
                <a:solidFill>
                  <a:srgbClr val="EBEBEB"/>
                </a:solidFill>
              </a:rPr>
              <a:t>Data Pre-processing</a:t>
            </a:r>
            <a:endParaRPr lang="en-US" sz="4000" dirty="0">
              <a:solidFill>
                <a:srgbClr val="EBEBEB"/>
              </a:solidFill>
            </a:endParaRPr>
          </a:p>
        </p:txBody>
      </p:sp>
      <p:sp>
        <p:nvSpPr>
          <p:cNvPr id="3" name="Content Placeholder 2">
            <a:extLst>
              <a:ext uri="{FF2B5EF4-FFF2-40B4-BE49-F238E27FC236}">
                <a16:creationId xmlns:a16="http://schemas.microsoft.com/office/drawing/2014/main" id="{934B191E-3CA4-440D-BF9D-29B272D07FEB}"/>
              </a:ext>
            </a:extLst>
          </p:cNvPr>
          <p:cNvSpPr>
            <a:spLocks noGrp="1"/>
          </p:cNvSpPr>
          <p:nvPr>
            <p:ph idx="1"/>
          </p:nvPr>
        </p:nvSpPr>
        <p:spPr>
          <a:xfrm>
            <a:off x="1154955" y="2603500"/>
            <a:ext cx="4202858" cy="3416300"/>
          </a:xfrm>
        </p:spPr>
        <p:txBody>
          <a:bodyPr anchor="ctr">
            <a:normAutofit/>
          </a:bodyPr>
          <a:lstStyle/>
          <a:p>
            <a:r>
              <a:rPr lang="en-US" dirty="0">
                <a:latin typeface="Arial Black" panose="020B0A04020102020204" pitchFamily="34" charset="0"/>
              </a:rPr>
              <a:t>Set X and Y</a:t>
            </a:r>
          </a:p>
          <a:p>
            <a:r>
              <a:rPr lang="en-US" dirty="0">
                <a:latin typeface="Arial Black" panose="020B0A04020102020204" pitchFamily="34" charset="0"/>
              </a:rPr>
              <a:t>Get the training</a:t>
            </a:r>
            <a:r>
              <a:rPr lang="zh-CN" altLang="en-US" dirty="0">
                <a:latin typeface="Arial Black" panose="020B0A04020102020204" pitchFamily="34" charset="0"/>
              </a:rPr>
              <a:t> </a:t>
            </a:r>
            <a:r>
              <a:rPr lang="en-US" dirty="0">
                <a:latin typeface="Arial Black" panose="020B0A04020102020204" pitchFamily="34" charset="0"/>
              </a:rPr>
              <a:t>/testing</a:t>
            </a:r>
            <a:r>
              <a:rPr lang="zh-CN" altLang="en-US" dirty="0">
                <a:latin typeface="Arial Black" panose="020B0A04020102020204" pitchFamily="34" charset="0"/>
              </a:rPr>
              <a:t> </a:t>
            </a:r>
            <a:r>
              <a:rPr lang="en-US" dirty="0">
                <a:latin typeface="Arial Black" panose="020B0A04020102020204" pitchFamily="34" charset="0"/>
              </a:rPr>
              <a:t>dataset: 70% </a:t>
            </a:r>
            <a:r>
              <a:rPr lang="en-US" altLang="zh-CN" dirty="0">
                <a:latin typeface="Arial Black" panose="020B0A04020102020204" pitchFamily="34" charset="0"/>
              </a:rPr>
              <a:t>/ 30%</a:t>
            </a:r>
            <a:endParaRPr lang="en-US" dirty="0">
              <a:latin typeface="Arial Black" panose="020B0A04020102020204" pitchFamily="34" charset="0"/>
            </a:endParaRPr>
          </a:p>
          <a:p>
            <a:r>
              <a:rPr lang="en-US" dirty="0">
                <a:latin typeface="Arial Black" panose="020B0A04020102020204" pitchFamily="34" charset="0"/>
              </a:rPr>
              <a:t>Convert the data into the same scale: use </a:t>
            </a:r>
            <a:r>
              <a:rPr lang="en-US" altLang="zh-CN" dirty="0">
                <a:latin typeface="Arial Black" panose="020B0A04020102020204" pitchFamily="34" charset="0"/>
              </a:rPr>
              <a:t>‘</a:t>
            </a:r>
            <a:r>
              <a:rPr lang="en-US" dirty="0" err="1">
                <a:latin typeface="Arial Black" panose="020B0A04020102020204" pitchFamily="34" charset="0"/>
              </a:rPr>
              <a:t>StandardScaler</a:t>
            </a:r>
            <a:r>
              <a:rPr lang="en-US" dirty="0">
                <a:latin typeface="Arial Black" panose="020B0A04020102020204" pitchFamily="34" charset="0"/>
              </a:rPr>
              <a:t>()</a:t>
            </a:r>
            <a:r>
              <a:rPr lang="en-US" altLang="zh-CN" dirty="0">
                <a:latin typeface="Arial Black" panose="020B0A04020102020204" pitchFamily="34" charset="0"/>
              </a:rPr>
              <a:t>’</a:t>
            </a:r>
            <a:endParaRPr lang="en-US" dirty="0">
              <a:latin typeface="Arial Black" panose="020B0A04020102020204"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BC065B07-48AC-430A-8F96-C451CED4B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182" y="2775951"/>
            <a:ext cx="5706349" cy="3067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9665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C4D1E-F97A-FB42-9557-26021C41BF4D}"/>
              </a:ext>
            </a:extLst>
          </p:cNvPr>
          <p:cNvSpPr>
            <a:spLocks noGrp="1"/>
          </p:cNvSpPr>
          <p:nvPr>
            <p:ph type="title"/>
          </p:nvPr>
        </p:nvSpPr>
        <p:spPr>
          <a:xfrm>
            <a:off x="1154954" y="851005"/>
            <a:ext cx="8761413" cy="706964"/>
          </a:xfrm>
        </p:spPr>
        <p:txBody>
          <a:bodyPr/>
          <a:lstStyle/>
          <a:p>
            <a:r>
              <a:rPr lang="en-US" altLang="zh-CN" sz="3200" b="1" dirty="0">
                <a:solidFill>
                  <a:srgbClr val="EBEBEB"/>
                </a:solidFill>
                <a:effectLst>
                  <a:outerShdw blurRad="38100" dist="38100" dir="2700000" algn="tl">
                    <a:srgbClr val="000000">
                      <a:alpha val="43137"/>
                    </a:srgbClr>
                  </a:outerShdw>
                </a:effectLst>
              </a:rPr>
              <a:t>Models-Machine Learning Part</a:t>
            </a:r>
            <a:br>
              <a:rPr lang="en-US" altLang="zh-CN" sz="3200" b="1" dirty="0">
                <a:solidFill>
                  <a:srgbClr val="EBEBEB"/>
                </a:solidFill>
                <a:effectLst>
                  <a:outerShdw blurRad="38100" dist="38100" dir="2700000" algn="tl">
                    <a:srgbClr val="000000">
                      <a:alpha val="43137"/>
                    </a:srgbClr>
                  </a:outerShdw>
                </a:effectLst>
              </a:rPr>
            </a:br>
            <a:r>
              <a:rPr lang="en-US" altLang="zh-CN" sz="3200" b="1" dirty="0">
                <a:solidFill>
                  <a:srgbClr val="EBEBEB"/>
                </a:solidFill>
                <a:effectLst>
                  <a:outerShdw blurRad="38100" dist="38100" dir="2700000" algn="tl">
                    <a:srgbClr val="000000">
                      <a:alpha val="43137"/>
                    </a:srgbClr>
                  </a:outerShdw>
                </a:effectLst>
              </a:rPr>
              <a:t>Naive Bayes</a:t>
            </a:r>
            <a:r>
              <a:rPr lang="zh-CN" altLang="en-US" sz="3200" b="1" dirty="0">
                <a:solidFill>
                  <a:srgbClr val="EBEBEB"/>
                </a:solidFill>
                <a:effectLst>
                  <a:outerShdw blurRad="38100" dist="38100" dir="2700000" algn="tl">
                    <a:srgbClr val="000000">
                      <a:alpha val="43137"/>
                    </a:srgbClr>
                  </a:outerShdw>
                </a:effectLst>
              </a:rPr>
              <a:t> </a:t>
            </a:r>
            <a:r>
              <a:rPr lang="en-US" altLang="zh-CN" sz="3200" b="1" dirty="0">
                <a:solidFill>
                  <a:srgbClr val="EBEBEB"/>
                </a:solidFill>
                <a:effectLst>
                  <a:outerShdw blurRad="38100" dist="38100" dir="2700000" algn="tl">
                    <a:srgbClr val="000000">
                      <a:alpha val="43137"/>
                    </a:srgbClr>
                  </a:outerShdw>
                </a:effectLst>
              </a:rPr>
              <a:t>(</a:t>
            </a:r>
            <a:r>
              <a:rPr lang="en-US" altLang="zh-CN" sz="3200" b="1" dirty="0"/>
              <a:t>Gaussian Naive Bayes algorithm</a:t>
            </a:r>
            <a:r>
              <a:rPr lang="zh-CN" altLang="zh-CN" sz="3200" b="1" dirty="0"/>
              <a:t> </a:t>
            </a:r>
            <a:r>
              <a:rPr lang="en-US" altLang="zh-CN" sz="3200" b="1" dirty="0"/>
              <a:t>)</a:t>
            </a:r>
            <a:endParaRPr kumimoji="1" lang="zh-CN" altLang="en-US" sz="3200" dirty="0"/>
          </a:p>
        </p:txBody>
      </p:sp>
      <p:sp>
        <p:nvSpPr>
          <p:cNvPr id="3" name="内容占位符 2">
            <a:extLst>
              <a:ext uri="{FF2B5EF4-FFF2-40B4-BE49-F238E27FC236}">
                <a16:creationId xmlns:a16="http://schemas.microsoft.com/office/drawing/2014/main" id="{83175AD0-8913-5143-8426-DF6031E369F5}"/>
              </a:ext>
            </a:extLst>
          </p:cNvPr>
          <p:cNvSpPr>
            <a:spLocks noGrp="1"/>
          </p:cNvSpPr>
          <p:nvPr>
            <p:ph idx="1"/>
          </p:nvPr>
        </p:nvSpPr>
        <p:spPr/>
        <p:txBody>
          <a:bodyPr/>
          <a:lstStyle/>
          <a:p>
            <a:pPr>
              <a:lnSpc>
                <a:spcPct val="200000"/>
              </a:lnSpc>
            </a:pPr>
            <a:r>
              <a:rPr lang="en-US" altLang="zh-CN" b="1" dirty="0" err="1"/>
              <a:t>GaussianNB</a:t>
            </a:r>
            <a:r>
              <a:rPr lang="en-US" altLang="zh-CN" b="1" dirty="0"/>
              <a:t> module</a:t>
            </a:r>
          </a:p>
          <a:p>
            <a:pPr>
              <a:lnSpc>
                <a:spcPct val="200000"/>
              </a:lnSpc>
            </a:pPr>
            <a:r>
              <a:rPr lang="en-US" altLang="zh-CN" b="1" dirty="0"/>
              <a:t>‘fit()’ function</a:t>
            </a:r>
            <a:r>
              <a:rPr lang="zh-CN" altLang="zh-CN" b="1" dirty="0"/>
              <a:t>  </a:t>
            </a:r>
            <a:endParaRPr lang="en-US" altLang="zh-CN" b="1" dirty="0"/>
          </a:p>
          <a:p>
            <a:pPr>
              <a:lnSpc>
                <a:spcPct val="200000"/>
              </a:lnSpc>
            </a:pPr>
            <a:r>
              <a:rPr lang="en-US" altLang="zh-CN" b="1" dirty="0"/>
              <a:t>‘predict()’ </a:t>
            </a:r>
          </a:p>
          <a:p>
            <a:pPr>
              <a:lnSpc>
                <a:spcPct val="200000"/>
              </a:lnSpc>
            </a:pPr>
            <a:r>
              <a:rPr lang="en-US" altLang="zh-CN" b="1" dirty="0"/>
              <a:t>Accuracy,</a:t>
            </a:r>
            <a:r>
              <a:rPr lang="zh-CN" altLang="en-US" b="1" dirty="0"/>
              <a:t> </a:t>
            </a:r>
            <a:r>
              <a:rPr lang="en-US" altLang="zh-CN" b="1" dirty="0"/>
              <a:t>precision,</a:t>
            </a:r>
            <a:r>
              <a:rPr lang="zh-CN" altLang="en-US" b="1" dirty="0"/>
              <a:t> </a:t>
            </a:r>
            <a:r>
              <a:rPr lang="en-US" altLang="zh-CN" b="1" dirty="0"/>
              <a:t>recall,</a:t>
            </a:r>
            <a:r>
              <a:rPr lang="zh-CN" altLang="en-US" b="1" dirty="0"/>
              <a:t> </a:t>
            </a:r>
            <a:r>
              <a:rPr lang="en-US" altLang="zh-CN" b="1" dirty="0"/>
              <a:t>f1</a:t>
            </a:r>
            <a:r>
              <a:rPr lang="zh-CN" altLang="en-US" b="1" dirty="0"/>
              <a:t> </a:t>
            </a:r>
            <a:r>
              <a:rPr lang="en-US" altLang="zh-CN" b="1" dirty="0"/>
              <a:t>scores</a:t>
            </a:r>
            <a:r>
              <a:rPr lang="zh-CN" altLang="en-US" b="1" dirty="0"/>
              <a:t> </a:t>
            </a:r>
            <a:endParaRPr lang="en-US" altLang="zh-CN" b="1" dirty="0"/>
          </a:p>
          <a:p>
            <a:pPr>
              <a:lnSpc>
                <a:spcPct val="200000"/>
              </a:lnSpc>
            </a:pPr>
            <a:endParaRPr lang="en-US" altLang="zh-CN" b="1" dirty="0"/>
          </a:p>
          <a:p>
            <a:endParaRPr kumimoji="1" lang="zh-CN" altLang="en-US" dirty="0"/>
          </a:p>
        </p:txBody>
      </p:sp>
      <p:pic>
        <p:nvPicPr>
          <p:cNvPr id="4" name="Picture 7" descr="A close up of a logo&#10;&#10;Description generated with very high confidence">
            <a:extLst>
              <a:ext uri="{FF2B5EF4-FFF2-40B4-BE49-F238E27FC236}">
                <a16:creationId xmlns:a16="http://schemas.microsoft.com/office/drawing/2014/main" id="{224FC266-99A9-294C-BCB3-FBE31D5F7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379" y="2778068"/>
            <a:ext cx="5706349" cy="3067163"/>
          </a:xfrm>
          <a:prstGeom prst="rect">
            <a:avLst/>
          </a:prstGeom>
          <a:ln>
            <a:noFill/>
          </a:ln>
          <a:effectLst>
            <a:outerShdw blurRad="292100" dist="139700" dir="2700000" algn="tl" rotWithShape="0">
              <a:srgbClr val="333333">
                <a:alpha val="65000"/>
              </a:srgbClr>
            </a:outerShdw>
          </a:effectLst>
        </p:spPr>
      </p:pic>
      <p:cxnSp>
        <p:nvCxnSpPr>
          <p:cNvPr id="6" name="直线箭头连接符 5">
            <a:extLst>
              <a:ext uri="{FF2B5EF4-FFF2-40B4-BE49-F238E27FC236}">
                <a16:creationId xmlns:a16="http://schemas.microsoft.com/office/drawing/2014/main" id="{EFA8DCCB-B99A-4F48-A218-CAA3346D8FBF}"/>
              </a:ext>
            </a:extLst>
          </p:cNvPr>
          <p:cNvCxnSpPr/>
          <p:nvPr/>
        </p:nvCxnSpPr>
        <p:spPr>
          <a:xfrm>
            <a:off x="2351314" y="3146960"/>
            <a:ext cx="0" cy="3657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直线箭头连接符 6">
            <a:extLst>
              <a:ext uri="{FF2B5EF4-FFF2-40B4-BE49-F238E27FC236}">
                <a16:creationId xmlns:a16="http://schemas.microsoft.com/office/drawing/2014/main" id="{26C3FED4-2C2E-6E44-AEB2-012729C3B75D}"/>
              </a:ext>
            </a:extLst>
          </p:cNvPr>
          <p:cNvCxnSpPr/>
          <p:nvPr/>
        </p:nvCxnSpPr>
        <p:spPr>
          <a:xfrm>
            <a:off x="2351314" y="3805797"/>
            <a:ext cx="0" cy="3657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线箭头连接符 7">
            <a:extLst>
              <a:ext uri="{FF2B5EF4-FFF2-40B4-BE49-F238E27FC236}">
                <a16:creationId xmlns:a16="http://schemas.microsoft.com/office/drawing/2014/main" id="{5A84C38B-07B3-6446-AFA5-466D4D77FC8A}"/>
              </a:ext>
            </a:extLst>
          </p:cNvPr>
          <p:cNvCxnSpPr/>
          <p:nvPr/>
        </p:nvCxnSpPr>
        <p:spPr>
          <a:xfrm>
            <a:off x="2351314" y="4520905"/>
            <a:ext cx="0" cy="3657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5287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5BE1-244F-4677-8F54-110CC0D7D402}"/>
              </a:ext>
            </a:extLst>
          </p:cNvPr>
          <p:cNvSpPr>
            <a:spLocks noGrp="1"/>
          </p:cNvSpPr>
          <p:nvPr>
            <p:ph type="title"/>
          </p:nvPr>
        </p:nvSpPr>
        <p:spPr>
          <a:xfrm>
            <a:off x="1143803" y="860534"/>
            <a:ext cx="8761413" cy="706964"/>
          </a:xfrm>
        </p:spPr>
        <p:txBody>
          <a:bodyPr vert="horz" lIns="91440" tIns="45720" rIns="91440" bIns="45720" rtlCol="0" anchor="ctr">
            <a:noAutofit/>
          </a:bodyPr>
          <a:lstStyle/>
          <a:p>
            <a:pPr>
              <a:lnSpc>
                <a:spcPct val="90000"/>
              </a:lnSpc>
            </a:pPr>
            <a:r>
              <a:rPr lang="en-US" b="1" i="0" kern="1200" dirty="0">
                <a:solidFill>
                  <a:srgbClr val="EBEBEB"/>
                </a:solidFill>
                <a:effectLst>
                  <a:outerShdw blurRad="38100" dist="38100" dir="2700000" algn="tl">
                    <a:srgbClr val="000000">
                      <a:alpha val="43137"/>
                    </a:srgbClr>
                  </a:outerShdw>
                </a:effectLst>
                <a:latin typeface="+mj-lt"/>
                <a:ea typeface="+mj-ea"/>
                <a:cs typeface="+mj-cs"/>
              </a:rPr>
              <a:t>Naive Bayes</a:t>
            </a:r>
            <a:r>
              <a:rPr lang="zh-CN" altLang="en-US" b="1" i="0" kern="1200" dirty="0">
                <a:solidFill>
                  <a:srgbClr val="EBEBEB"/>
                </a:solidFill>
                <a:effectLst>
                  <a:outerShdw blurRad="38100" dist="38100" dir="2700000" algn="tl">
                    <a:srgbClr val="000000">
                      <a:alpha val="43137"/>
                    </a:srgbClr>
                  </a:outerShdw>
                </a:effectLst>
                <a:latin typeface="+mj-lt"/>
                <a:ea typeface="+mj-ea"/>
                <a:cs typeface="+mj-cs"/>
              </a:rPr>
              <a:t> </a:t>
            </a:r>
            <a:r>
              <a:rPr lang="en-US" altLang="zh-CN" b="1" i="0" kern="1200" dirty="0">
                <a:solidFill>
                  <a:srgbClr val="EBEBEB"/>
                </a:solidFill>
                <a:effectLst>
                  <a:outerShdw blurRad="38100" dist="38100" dir="2700000" algn="tl">
                    <a:srgbClr val="000000">
                      <a:alpha val="43137"/>
                    </a:srgbClr>
                  </a:outerShdw>
                </a:effectLst>
                <a:latin typeface="+mj-lt"/>
                <a:ea typeface="+mj-ea"/>
                <a:cs typeface="+mj-cs"/>
              </a:rPr>
              <a:t>(</a:t>
            </a:r>
            <a:r>
              <a:rPr lang="en-US" altLang="zh-CN" b="1" dirty="0"/>
              <a:t>Gaussian Naive Bayes algorithm</a:t>
            </a:r>
            <a:r>
              <a:rPr lang="zh-CN" altLang="zh-CN" b="1" dirty="0"/>
              <a:t> </a:t>
            </a:r>
            <a:r>
              <a:rPr lang="en-US" altLang="zh-CN" b="1" dirty="0"/>
              <a:t>)-Results</a:t>
            </a:r>
            <a:endParaRPr lang="en-US" b="1" i="0" kern="1200" dirty="0">
              <a:solidFill>
                <a:srgbClr val="EBEBEB"/>
              </a:solidFill>
              <a:effectLst>
                <a:outerShdw blurRad="38100" dist="38100" dir="2700000" algn="tl">
                  <a:srgbClr val="000000">
                    <a:alpha val="43137"/>
                  </a:srgbClr>
                </a:outerShdw>
              </a:effectLst>
              <a:latin typeface="+mj-lt"/>
              <a:ea typeface="+mj-ea"/>
              <a:cs typeface="+mj-cs"/>
            </a:endParaRPr>
          </a:p>
        </p:txBody>
      </p:sp>
      <p:pic>
        <p:nvPicPr>
          <p:cNvPr id="5" name="Picture 4" descr="A screenshot of text&#10;&#10;Description generated with very high confidence">
            <a:extLst>
              <a:ext uri="{FF2B5EF4-FFF2-40B4-BE49-F238E27FC236}">
                <a16:creationId xmlns:a16="http://schemas.microsoft.com/office/drawing/2014/main" id="{7306C670-BE5A-422F-8A0C-6D070340B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99" y="3879205"/>
            <a:ext cx="4345024" cy="3065778"/>
          </a:xfrm>
          <a:prstGeom prst="roundRect">
            <a:avLst>
              <a:gd name="adj" fmla="val 1858"/>
            </a:avLst>
          </a:prstGeom>
          <a:effectLst>
            <a:outerShdw blurRad="50800" dist="50800" dir="5400000" algn="tl" rotWithShape="0">
              <a:srgbClr val="000000">
                <a:alpha val="43000"/>
              </a:srgbClr>
            </a:outerShdw>
          </a:effectLst>
        </p:spPr>
      </p:pic>
      <p:graphicFrame>
        <p:nvGraphicFramePr>
          <p:cNvPr id="3" name="Table 2">
            <a:extLst>
              <a:ext uri="{FF2B5EF4-FFF2-40B4-BE49-F238E27FC236}">
                <a16:creationId xmlns:a16="http://schemas.microsoft.com/office/drawing/2014/main" id="{01CA03CE-52D4-4AE6-8EAB-803EDF4B3F6C}"/>
              </a:ext>
            </a:extLst>
          </p:cNvPr>
          <p:cNvGraphicFramePr>
            <a:graphicFrameLocks noGrp="1"/>
          </p:cNvGraphicFramePr>
          <p:nvPr>
            <p:extLst>
              <p:ext uri="{D42A27DB-BD31-4B8C-83A1-F6EECF244321}">
                <p14:modId xmlns:p14="http://schemas.microsoft.com/office/powerpoint/2010/main" val="1274898526"/>
              </p:ext>
            </p:extLst>
          </p:nvPr>
        </p:nvGraphicFramePr>
        <p:xfrm>
          <a:off x="1608881" y="2025007"/>
          <a:ext cx="8762035" cy="1854200"/>
        </p:xfrm>
        <a:graphic>
          <a:graphicData uri="http://schemas.openxmlformats.org/drawingml/2006/table">
            <a:tbl>
              <a:tblPr firstRow="1" bandRow="1">
                <a:tableStyleId>{5C22544A-7EE6-4342-B048-85BDC9FD1C3A}</a:tableStyleId>
              </a:tblPr>
              <a:tblGrid>
                <a:gridCol w="2164466">
                  <a:extLst>
                    <a:ext uri="{9D8B030D-6E8A-4147-A177-3AD203B41FA5}">
                      <a16:colId xmlns:a16="http://schemas.microsoft.com/office/drawing/2014/main" val="1917605166"/>
                    </a:ext>
                  </a:extLst>
                </a:gridCol>
                <a:gridCol w="1625600">
                  <a:extLst>
                    <a:ext uri="{9D8B030D-6E8A-4147-A177-3AD203B41FA5}">
                      <a16:colId xmlns:a16="http://schemas.microsoft.com/office/drawing/2014/main" val="2961405505"/>
                    </a:ext>
                  </a:extLst>
                </a:gridCol>
                <a:gridCol w="1625600">
                  <a:extLst>
                    <a:ext uri="{9D8B030D-6E8A-4147-A177-3AD203B41FA5}">
                      <a16:colId xmlns:a16="http://schemas.microsoft.com/office/drawing/2014/main" val="2363605143"/>
                    </a:ext>
                  </a:extLst>
                </a:gridCol>
                <a:gridCol w="1625600">
                  <a:extLst>
                    <a:ext uri="{9D8B030D-6E8A-4147-A177-3AD203B41FA5}">
                      <a16:colId xmlns:a16="http://schemas.microsoft.com/office/drawing/2014/main" val="3064030361"/>
                    </a:ext>
                  </a:extLst>
                </a:gridCol>
                <a:gridCol w="1720769">
                  <a:extLst>
                    <a:ext uri="{9D8B030D-6E8A-4147-A177-3AD203B41FA5}">
                      <a16:colId xmlns:a16="http://schemas.microsoft.com/office/drawing/2014/main" val="3709552663"/>
                    </a:ext>
                  </a:extLst>
                </a:gridCol>
              </a:tblGrid>
              <a:tr h="370840">
                <a:tc>
                  <a:txBody>
                    <a:bodyPr/>
                    <a:lstStyle/>
                    <a:p>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sz="1600" dirty="0">
                          <a:solidFill>
                            <a:schemeClr val="bg1"/>
                          </a:solidFill>
                          <a:latin typeface="Arial Black" panose="020B0A04020102020204" pitchFamily="34" charset="0"/>
                        </a:rPr>
                        <a:t>Class 0</a:t>
                      </a:r>
                    </a:p>
                  </a:txBody>
                  <a:tcPr/>
                </a:tc>
                <a:tc>
                  <a:txBody>
                    <a:bodyPr/>
                    <a:lstStyle/>
                    <a:p>
                      <a:r>
                        <a:rPr lang="en-US" sz="1600" dirty="0">
                          <a:solidFill>
                            <a:schemeClr val="bg1"/>
                          </a:solidFill>
                          <a:latin typeface="Arial Black" panose="020B0A04020102020204" pitchFamily="34" charset="0"/>
                        </a:rPr>
                        <a:t>Class 1</a:t>
                      </a:r>
                    </a:p>
                  </a:txBody>
                  <a:tcPr/>
                </a:tc>
                <a:tc>
                  <a:txBody>
                    <a:bodyPr/>
                    <a:lstStyle/>
                    <a:p>
                      <a:r>
                        <a:rPr lang="en-US" sz="1600" dirty="0">
                          <a:solidFill>
                            <a:schemeClr val="bg1"/>
                          </a:solidFill>
                          <a:latin typeface="Arial Black" panose="020B0A04020102020204" pitchFamily="34" charset="0"/>
                        </a:rPr>
                        <a:t>Class 2</a:t>
                      </a:r>
                    </a:p>
                  </a:txBody>
                  <a:tcPr/>
                </a:tc>
                <a:tc>
                  <a:txBody>
                    <a:bodyPr/>
                    <a:lstStyle/>
                    <a:p>
                      <a:r>
                        <a:rPr lang="en-US" sz="1600" dirty="0">
                          <a:solidFill>
                            <a:schemeClr val="bg1"/>
                          </a:solidFill>
                          <a:latin typeface="Arial Black" panose="020B0A04020102020204" pitchFamily="34" charset="0"/>
                        </a:rPr>
                        <a:t>Class 3</a:t>
                      </a:r>
                    </a:p>
                  </a:txBody>
                  <a:tcPr/>
                </a:tc>
                <a:extLst>
                  <a:ext uri="{0D108BD9-81ED-4DB2-BD59-A6C34878D82A}">
                    <a16:rowId xmlns:a16="http://schemas.microsoft.com/office/drawing/2014/main" val="2436008785"/>
                  </a:ext>
                </a:extLst>
              </a:tr>
              <a:tr h="370840">
                <a:tc>
                  <a:txBody>
                    <a:bodyPr/>
                    <a:lstStyle/>
                    <a:p>
                      <a:r>
                        <a:rPr lang="en-US" altLang="zh-CN" sz="1600" dirty="0">
                          <a:solidFill>
                            <a:schemeClr val="tx1">
                              <a:lumMod val="85000"/>
                              <a:lumOff val="15000"/>
                            </a:schemeClr>
                          </a:solidFill>
                          <a:latin typeface="Arial Black" panose="020B0A04020102020204" pitchFamily="34" charset="0"/>
                        </a:rPr>
                        <a:t>Accuracy</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altLang="zh-CN" sz="1600" dirty="0">
                          <a:solidFill>
                            <a:schemeClr val="tx1">
                              <a:lumMod val="85000"/>
                              <a:lumOff val="15000"/>
                            </a:schemeClr>
                          </a:solidFill>
                          <a:latin typeface="Arial Black" panose="020B0A04020102020204" pitchFamily="34" charset="0"/>
                        </a:rPr>
                        <a:t>93.38</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altLang="zh-CN" sz="1600" dirty="0">
                          <a:solidFill>
                            <a:schemeClr val="tx1">
                              <a:lumMod val="85000"/>
                              <a:lumOff val="15000"/>
                            </a:schemeClr>
                          </a:solidFill>
                          <a:latin typeface="Arial Black" panose="020B0A04020102020204" pitchFamily="34" charset="0"/>
                        </a:rPr>
                        <a:t>71.85</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altLang="zh-CN" sz="1600" dirty="0">
                          <a:solidFill>
                            <a:schemeClr val="tx1">
                              <a:lumMod val="85000"/>
                              <a:lumOff val="15000"/>
                            </a:schemeClr>
                          </a:solidFill>
                          <a:latin typeface="Arial Black" panose="020B0A04020102020204" pitchFamily="34" charset="0"/>
                        </a:rPr>
                        <a:t>71.52</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altLang="zh-CN" sz="1600" dirty="0">
                          <a:solidFill>
                            <a:schemeClr val="tx1">
                              <a:lumMod val="85000"/>
                              <a:lumOff val="15000"/>
                            </a:schemeClr>
                          </a:solidFill>
                          <a:latin typeface="Arial Black" panose="020B0A04020102020204" pitchFamily="34" charset="0"/>
                        </a:rPr>
                        <a:t>92.02</a:t>
                      </a:r>
                      <a:endParaRPr lang="en-US" sz="1600" dirty="0">
                        <a:solidFill>
                          <a:schemeClr val="tx1">
                            <a:lumMod val="85000"/>
                            <a:lumOff val="15000"/>
                          </a:schemeClr>
                        </a:solidFill>
                        <a:latin typeface="Arial Black" panose="020B0A04020102020204" pitchFamily="34" charset="0"/>
                      </a:endParaRPr>
                    </a:p>
                  </a:txBody>
                  <a:tcPr/>
                </a:tc>
                <a:extLst>
                  <a:ext uri="{0D108BD9-81ED-4DB2-BD59-A6C34878D82A}">
                    <a16:rowId xmlns:a16="http://schemas.microsoft.com/office/drawing/2014/main" val="2289130835"/>
                  </a:ext>
                </a:extLst>
              </a:tr>
              <a:tr h="370840">
                <a:tc>
                  <a:txBody>
                    <a:bodyPr/>
                    <a:lstStyle/>
                    <a:p>
                      <a:r>
                        <a:rPr lang="en-US" sz="1600" dirty="0">
                          <a:solidFill>
                            <a:schemeClr val="tx1">
                              <a:lumMod val="85000"/>
                              <a:lumOff val="15000"/>
                            </a:schemeClr>
                          </a:solidFill>
                          <a:latin typeface="Arial Black" panose="020B0A04020102020204" pitchFamily="34" charset="0"/>
                        </a:rPr>
                        <a:t>Precision Score</a:t>
                      </a:r>
                    </a:p>
                  </a:txBody>
                  <a:tcPr/>
                </a:tc>
                <a:tc>
                  <a:txBody>
                    <a:bodyPr/>
                    <a:lstStyle/>
                    <a:p>
                      <a:r>
                        <a:rPr lang="en-US" sz="1600" dirty="0">
                          <a:solidFill>
                            <a:schemeClr val="tx1">
                              <a:lumMod val="85000"/>
                              <a:lumOff val="15000"/>
                            </a:schemeClr>
                          </a:solidFill>
                          <a:latin typeface="Arial Black" panose="020B0A04020102020204" pitchFamily="34" charset="0"/>
                        </a:rPr>
                        <a:t>93.</a:t>
                      </a:r>
                      <a:r>
                        <a:rPr lang="en-US" altLang="zh-CN" sz="1600" dirty="0">
                          <a:solidFill>
                            <a:schemeClr val="tx1">
                              <a:lumMod val="85000"/>
                              <a:lumOff val="15000"/>
                            </a:schemeClr>
                          </a:solidFill>
                          <a:latin typeface="Arial Black" panose="020B0A04020102020204" pitchFamily="34" charset="0"/>
                        </a:rPr>
                        <a:t>38</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sz="1600" dirty="0">
                          <a:solidFill>
                            <a:schemeClr val="tx1">
                              <a:lumMod val="85000"/>
                              <a:lumOff val="15000"/>
                            </a:schemeClr>
                          </a:solidFill>
                          <a:latin typeface="Arial Black" panose="020B0A04020102020204" pitchFamily="34" charset="0"/>
                        </a:rPr>
                        <a:t>7</a:t>
                      </a:r>
                      <a:r>
                        <a:rPr lang="en-US" altLang="zh-CN" sz="1600" dirty="0">
                          <a:solidFill>
                            <a:schemeClr val="tx1">
                              <a:lumMod val="85000"/>
                              <a:lumOff val="15000"/>
                            </a:schemeClr>
                          </a:solidFill>
                          <a:latin typeface="Arial Black" panose="020B0A04020102020204" pitchFamily="34" charset="0"/>
                        </a:rPr>
                        <a:t>4.05</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sz="1600" dirty="0">
                          <a:solidFill>
                            <a:schemeClr val="tx1">
                              <a:lumMod val="85000"/>
                              <a:lumOff val="15000"/>
                            </a:schemeClr>
                          </a:solidFill>
                          <a:latin typeface="Arial Black" panose="020B0A04020102020204" pitchFamily="34" charset="0"/>
                        </a:rPr>
                        <a:t>7</a:t>
                      </a:r>
                      <a:r>
                        <a:rPr lang="en-US" altLang="zh-CN" sz="1600" dirty="0">
                          <a:solidFill>
                            <a:schemeClr val="tx1">
                              <a:lumMod val="85000"/>
                              <a:lumOff val="15000"/>
                            </a:schemeClr>
                          </a:solidFill>
                          <a:latin typeface="Arial Black" panose="020B0A04020102020204" pitchFamily="34" charset="0"/>
                        </a:rPr>
                        <a:t>2.48</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sz="1600" dirty="0">
                          <a:solidFill>
                            <a:schemeClr val="tx1">
                              <a:lumMod val="85000"/>
                              <a:lumOff val="15000"/>
                            </a:schemeClr>
                          </a:solidFill>
                          <a:latin typeface="Arial Black" panose="020B0A04020102020204" pitchFamily="34" charset="0"/>
                        </a:rPr>
                        <a:t>88.76</a:t>
                      </a:r>
                    </a:p>
                  </a:txBody>
                  <a:tcPr/>
                </a:tc>
                <a:extLst>
                  <a:ext uri="{0D108BD9-81ED-4DB2-BD59-A6C34878D82A}">
                    <a16:rowId xmlns:a16="http://schemas.microsoft.com/office/drawing/2014/main" val="1702842403"/>
                  </a:ext>
                </a:extLst>
              </a:tr>
              <a:tr h="370840">
                <a:tc>
                  <a:txBody>
                    <a:bodyPr/>
                    <a:lstStyle/>
                    <a:p>
                      <a:r>
                        <a:rPr lang="en-US" sz="1600" dirty="0">
                          <a:solidFill>
                            <a:schemeClr val="tx1">
                              <a:lumMod val="85000"/>
                              <a:lumOff val="15000"/>
                            </a:schemeClr>
                          </a:solidFill>
                          <a:latin typeface="Arial Black" panose="020B0A04020102020204" pitchFamily="34" charset="0"/>
                        </a:rPr>
                        <a:t>Recall Score</a:t>
                      </a:r>
                    </a:p>
                  </a:txBody>
                  <a:tcPr/>
                </a:tc>
                <a:tc>
                  <a:txBody>
                    <a:bodyPr/>
                    <a:lstStyle/>
                    <a:p>
                      <a:r>
                        <a:rPr lang="en-US" sz="1600" dirty="0">
                          <a:solidFill>
                            <a:schemeClr val="tx1">
                              <a:lumMod val="85000"/>
                              <a:lumOff val="15000"/>
                            </a:schemeClr>
                          </a:solidFill>
                          <a:latin typeface="Arial Black" panose="020B0A04020102020204" pitchFamily="34" charset="0"/>
                        </a:rPr>
                        <a:t>9</a:t>
                      </a:r>
                      <a:r>
                        <a:rPr lang="en-US" altLang="zh-CN" sz="1600" dirty="0">
                          <a:solidFill>
                            <a:schemeClr val="tx1">
                              <a:lumMod val="85000"/>
                              <a:lumOff val="15000"/>
                            </a:schemeClr>
                          </a:solidFill>
                          <a:latin typeface="Arial Black" panose="020B0A04020102020204" pitchFamily="34" charset="0"/>
                        </a:rPr>
                        <a:t>3.38</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sz="1600" dirty="0">
                          <a:solidFill>
                            <a:schemeClr val="tx1">
                              <a:lumMod val="85000"/>
                              <a:lumOff val="15000"/>
                            </a:schemeClr>
                          </a:solidFill>
                          <a:latin typeface="Arial Black" panose="020B0A04020102020204" pitchFamily="34" charset="0"/>
                        </a:rPr>
                        <a:t>7</a:t>
                      </a:r>
                      <a:r>
                        <a:rPr lang="en-US" altLang="zh-CN" sz="1600" dirty="0">
                          <a:solidFill>
                            <a:schemeClr val="tx1">
                              <a:lumMod val="85000"/>
                              <a:lumOff val="15000"/>
                            </a:schemeClr>
                          </a:solidFill>
                          <a:latin typeface="Arial Black" panose="020B0A04020102020204" pitchFamily="34" charset="0"/>
                        </a:rPr>
                        <a:t>1</a:t>
                      </a:r>
                      <a:r>
                        <a:rPr lang="en-US" sz="1600" dirty="0">
                          <a:solidFill>
                            <a:schemeClr val="tx1">
                              <a:lumMod val="85000"/>
                              <a:lumOff val="15000"/>
                            </a:schemeClr>
                          </a:solidFill>
                          <a:latin typeface="Arial Black" panose="020B0A04020102020204" pitchFamily="34" charset="0"/>
                        </a:rPr>
                        <a:t>.</a:t>
                      </a:r>
                      <a:r>
                        <a:rPr lang="en-US" altLang="zh-CN" sz="1600" dirty="0">
                          <a:solidFill>
                            <a:schemeClr val="tx1">
                              <a:lumMod val="85000"/>
                              <a:lumOff val="15000"/>
                            </a:schemeClr>
                          </a:solidFill>
                          <a:latin typeface="Arial Black" panose="020B0A04020102020204" pitchFamily="34" charset="0"/>
                        </a:rPr>
                        <a:t>85</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sz="1600" dirty="0">
                          <a:solidFill>
                            <a:schemeClr val="tx1">
                              <a:lumMod val="85000"/>
                              <a:lumOff val="15000"/>
                            </a:schemeClr>
                          </a:solidFill>
                          <a:latin typeface="Arial Black" panose="020B0A04020102020204" pitchFamily="34" charset="0"/>
                        </a:rPr>
                        <a:t>71.52</a:t>
                      </a:r>
                    </a:p>
                  </a:txBody>
                  <a:tcPr/>
                </a:tc>
                <a:tc>
                  <a:txBody>
                    <a:bodyPr/>
                    <a:lstStyle/>
                    <a:p>
                      <a:r>
                        <a:rPr lang="en-US" sz="1600" dirty="0">
                          <a:solidFill>
                            <a:schemeClr val="tx1">
                              <a:lumMod val="85000"/>
                              <a:lumOff val="15000"/>
                            </a:schemeClr>
                          </a:solidFill>
                          <a:latin typeface="Arial Black" panose="020B0A04020102020204" pitchFamily="34" charset="0"/>
                        </a:rPr>
                        <a:t>92.02</a:t>
                      </a:r>
                    </a:p>
                  </a:txBody>
                  <a:tcPr/>
                </a:tc>
                <a:extLst>
                  <a:ext uri="{0D108BD9-81ED-4DB2-BD59-A6C34878D82A}">
                    <a16:rowId xmlns:a16="http://schemas.microsoft.com/office/drawing/2014/main" val="812091816"/>
                  </a:ext>
                </a:extLst>
              </a:tr>
              <a:tr h="370840">
                <a:tc>
                  <a:txBody>
                    <a:bodyPr/>
                    <a:lstStyle/>
                    <a:p>
                      <a:r>
                        <a:rPr lang="en-US" sz="1600" dirty="0">
                          <a:solidFill>
                            <a:schemeClr val="tx1">
                              <a:lumMod val="85000"/>
                              <a:lumOff val="15000"/>
                            </a:schemeClr>
                          </a:solidFill>
                          <a:latin typeface="Arial Black" panose="020B0A04020102020204" pitchFamily="34" charset="0"/>
                        </a:rPr>
                        <a:t>F1-Score</a:t>
                      </a:r>
                    </a:p>
                  </a:txBody>
                  <a:tcPr/>
                </a:tc>
                <a:tc>
                  <a:txBody>
                    <a:bodyPr/>
                    <a:lstStyle/>
                    <a:p>
                      <a:r>
                        <a:rPr lang="en-US" sz="1600" dirty="0">
                          <a:solidFill>
                            <a:schemeClr val="tx1">
                              <a:lumMod val="85000"/>
                              <a:lumOff val="15000"/>
                            </a:schemeClr>
                          </a:solidFill>
                          <a:latin typeface="Arial Black" panose="020B0A04020102020204" pitchFamily="34" charset="0"/>
                        </a:rPr>
                        <a:t>9</a:t>
                      </a:r>
                      <a:r>
                        <a:rPr lang="en-US" altLang="zh-CN" sz="1600" dirty="0">
                          <a:solidFill>
                            <a:schemeClr val="tx1">
                              <a:lumMod val="85000"/>
                              <a:lumOff val="15000"/>
                            </a:schemeClr>
                          </a:solidFill>
                          <a:latin typeface="Arial Black" panose="020B0A04020102020204" pitchFamily="34" charset="0"/>
                        </a:rPr>
                        <a:t>3</a:t>
                      </a:r>
                      <a:r>
                        <a:rPr lang="en-US" sz="1600" dirty="0">
                          <a:solidFill>
                            <a:schemeClr val="tx1">
                              <a:lumMod val="85000"/>
                              <a:lumOff val="15000"/>
                            </a:schemeClr>
                          </a:solidFill>
                          <a:latin typeface="Arial Black" panose="020B0A04020102020204" pitchFamily="34" charset="0"/>
                        </a:rPr>
                        <a:t>.</a:t>
                      </a:r>
                      <a:r>
                        <a:rPr lang="en-US" altLang="zh-CN" sz="1600" dirty="0">
                          <a:solidFill>
                            <a:schemeClr val="tx1">
                              <a:lumMod val="85000"/>
                              <a:lumOff val="15000"/>
                            </a:schemeClr>
                          </a:solidFill>
                          <a:latin typeface="Arial Black" panose="020B0A04020102020204" pitchFamily="34" charset="0"/>
                        </a:rPr>
                        <a:t>38</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sz="1600" dirty="0">
                          <a:solidFill>
                            <a:schemeClr val="tx1">
                              <a:lumMod val="85000"/>
                              <a:lumOff val="15000"/>
                            </a:schemeClr>
                          </a:solidFill>
                          <a:latin typeface="Arial Black" panose="020B0A04020102020204" pitchFamily="34" charset="0"/>
                        </a:rPr>
                        <a:t>7</a:t>
                      </a:r>
                      <a:r>
                        <a:rPr lang="en-US" altLang="zh-CN" sz="1600" dirty="0">
                          <a:solidFill>
                            <a:schemeClr val="tx1">
                              <a:lumMod val="85000"/>
                              <a:lumOff val="15000"/>
                            </a:schemeClr>
                          </a:solidFill>
                          <a:latin typeface="Arial Black" panose="020B0A04020102020204" pitchFamily="34" charset="0"/>
                        </a:rPr>
                        <a:t>2.93</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sz="1600" dirty="0">
                          <a:solidFill>
                            <a:schemeClr val="tx1">
                              <a:lumMod val="85000"/>
                              <a:lumOff val="15000"/>
                            </a:schemeClr>
                          </a:solidFill>
                          <a:latin typeface="Arial Black" panose="020B0A04020102020204" pitchFamily="34" charset="0"/>
                        </a:rPr>
                        <a:t>72.</a:t>
                      </a:r>
                      <a:r>
                        <a:rPr lang="en-US" altLang="zh-CN" sz="1600" dirty="0">
                          <a:solidFill>
                            <a:schemeClr val="tx1">
                              <a:lumMod val="85000"/>
                              <a:lumOff val="15000"/>
                            </a:schemeClr>
                          </a:solidFill>
                          <a:latin typeface="Arial Black" panose="020B0A04020102020204" pitchFamily="34" charset="0"/>
                        </a:rPr>
                        <a:t>00</a:t>
                      </a:r>
                      <a:endParaRPr lang="en-US" sz="1600" dirty="0">
                        <a:solidFill>
                          <a:schemeClr val="tx1">
                            <a:lumMod val="85000"/>
                            <a:lumOff val="15000"/>
                          </a:schemeClr>
                        </a:solidFill>
                        <a:latin typeface="Arial Black" panose="020B0A04020102020204" pitchFamily="34" charset="0"/>
                      </a:endParaRPr>
                    </a:p>
                  </a:txBody>
                  <a:tcPr/>
                </a:tc>
                <a:tc>
                  <a:txBody>
                    <a:bodyPr/>
                    <a:lstStyle/>
                    <a:p>
                      <a:r>
                        <a:rPr lang="en-US" sz="1600" dirty="0">
                          <a:solidFill>
                            <a:schemeClr val="tx1">
                              <a:lumMod val="85000"/>
                              <a:lumOff val="15000"/>
                            </a:schemeClr>
                          </a:solidFill>
                          <a:latin typeface="Arial Black" panose="020B0A04020102020204" pitchFamily="34" charset="0"/>
                        </a:rPr>
                        <a:t>90.36</a:t>
                      </a:r>
                    </a:p>
                  </a:txBody>
                  <a:tcPr/>
                </a:tc>
                <a:extLst>
                  <a:ext uri="{0D108BD9-81ED-4DB2-BD59-A6C34878D82A}">
                    <a16:rowId xmlns:a16="http://schemas.microsoft.com/office/drawing/2014/main" val="3003354151"/>
                  </a:ext>
                </a:extLst>
              </a:tr>
            </a:tbl>
          </a:graphicData>
        </a:graphic>
      </p:graphicFrame>
      <p:sp>
        <p:nvSpPr>
          <p:cNvPr id="6" name="Rectangle 5">
            <a:extLst>
              <a:ext uri="{FF2B5EF4-FFF2-40B4-BE49-F238E27FC236}">
                <a16:creationId xmlns:a16="http://schemas.microsoft.com/office/drawing/2014/main" id="{C482793A-A5AE-4A94-A4F5-B0B2FD191E6B}"/>
              </a:ext>
            </a:extLst>
          </p:cNvPr>
          <p:cNvSpPr/>
          <p:nvPr/>
        </p:nvSpPr>
        <p:spPr>
          <a:xfrm>
            <a:off x="3808071" y="1945639"/>
            <a:ext cx="1368840" cy="193356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150049F-A388-49BB-85BD-6EB216C2D193}"/>
              </a:ext>
            </a:extLst>
          </p:cNvPr>
          <p:cNvSpPr/>
          <p:nvPr/>
        </p:nvSpPr>
        <p:spPr>
          <a:xfrm>
            <a:off x="4375230" y="4051138"/>
            <a:ext cx="439838" cy="39353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CE316F-0C9F-4C8A-994F-E15D1EDBAE45}"/>
              </a:ext>
            </a:extLst>
          </p:cNvPr>
          <p:cNvSpPr/>
          <p:nvPr/>
        </p:nvSpPr>
        <p:spPr>
          <a:xfrm>
            <a:off x="8795607" y="5422667"/>
            <a:ext cx="3150618" cy="923330"/>
          </a:xfrm>
          <a:prstGeom prst="rect">
            <a:avLst/>
          </a:prstGeom>
        </p:spPr>
        <p:txBody>
          <a:bodyPr wrap="square">
            <a:spAutoFit/>
          </a:bodyPr>
          <a:lstStyle/>
          <a:p>
            <a:r>
              <a:rPr lang="en-US" dirty="0">
                <a:latin typeface="Arial Black" panose="020B0A04020102020204" pitchFamily="34" charset="0"/>
              </a:rPr>
              <a:t>Note: Binarize the output: </a:t>
            </a:r>
            <a:r>
              <a:rPr lang="en-US" altLang="zh-CN" dirty="0">
                <a:latin typeface="Arial Black" panose="020B0A04020102020204" pitchFamily="34" charset="0"/>
              </a:rPr>
              <a:t>set</a:t>
            </a:r>
            <a:r>
              <a:rPr lang="en-US" dirty="0">
                <a:latin typeface="Arial Black" panose="020B0A04020102020204" pitchFamily="34" charset="0"/>
              </a:rPr>
              <a:t> </a:t>
            </a:r>
            <a:r>
              <a:rPr lang="en-US" dirty="0" err="1">
                <a:latin typeface="Arial Black" panose="020B0A04020102020204" pitchFamily="34" charset="0"/>
              </a:rPr>
              <a:t>label_binarize</a:t>
            </a:r>
            <a:r>
              <a:rPr lang="en-US" dirty="0">
                <a:latin typeface="Arial Black" panose="020B0A04020102020204" pitchFamily="34" charset="0"/>
              </a:rPr>
              <a:t>()</a:t>
            </a:r>
          </a:p>
        </p:txBody>
      </p:sp>
    </p:spTree>
    <p:extLst>
      <p:ext uri="{BB962C8B-B14F-4D97-AF65-F5344CB8AC3E}">
        <p14:creationId xmlns:p14="http://schemas.microsoft.com/office/powerpoint/2010/main" val="662039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C4D1E-F97A-FB42-9557-26021C41BF4D}"/>
              </a:ext>
            </a:extLst>
          </p:cNvPr>
          <p:cNvSpPr>
            <a:spLocks noGrp="1"/>
          </p:cNvSpPr>
          <p:nvPr>
            <p:ph type="title"/>
          </p:nvPr>
        </p:nvSpPr>
        <p:spPr>
          <a:xfrm>
            <a:off x="1154954" y="851005"/>
            <a:ext cx="8761413" cy="706964"/>
          </a:xfrm>
        </p:spPr>
        <p:txBody>
          <a:bodyPr/>
          <a:lstStyle/>
          <a:p>
            <a:pPr>
              <a:lnSpc>
                <a:spcPct val="150000"/>
              </a:lnSpc>
            </a:pPr>
            <a:r>
              <a:rPr lang="en-US" altLang="zh-CN" sz="3200" b="1" dirty="0">
                <a:solidFill>
                  <a:srgbClr val="EBEBEB"/>
                </a:solidFill>
                <a:effectLst>
                  <a:outerShdw blurRad="38100" dist="38100" dir="2700000" algn="tl">
                    <a:srgbClr val="000000">
                      <a:alpha val="43137"/>
                    </a:srgbClr>
                  </a:outerShdw>
                </a:effectLst>
              </a:rPr>
              <a:t>Other</a:t>
            </a:r>
            <a:r>
              <a:rPr lang="zh-CN" altLang="en-US" sz="3200" b="1" dirty="0">
                <a:solidFill>
                  <a:srgbClr val="EBEBEB"/>
                </a:solidFill>
                <a:effectLst>
                  <a:outerShdw blurRad="38100" dist="38100" dir="2700000" algn="tl">
                    <a:srgbClr val="000000">
                      <a:alpha val="43137"/>
                    </a:srgbClr>
                  </a:outerShdw>
                </a:effectLst>
              </a:rPr>
              <a:t> </a:t>
            </a:r>
            <a:r>
              <a:rPr lang="en-US" altLang="zh-CN" sz="3200" b="1" dirty="0">
                <a:solidFill>
                  <a:srgbClr val="EBEBEB"/>
                </a:solidFill>
                <a:effectLst>
                  <a:outerShdw blurRad="38100" dist="38100" dir="2700000" algn="tl">
                    <a:srgbClr val="000000">
                      <a:alpha val="43137"/>
                    </a:srgbClr>
                  </a:outerShdw>
                </a:effectLst>
              </a:rPr>
              <a:t>Models</a:t>
            </a:r>
            <a:r>
              <a:rPr lang="zh-CN" altLang="en-US" sz="3200" b="1" dirty="0">
                <a:solidFill>
                  <a:srgbClr val="EBEBEB"/>
                </a:solidFill>
                <a:effectLst>
                  <a:outerShdw blurRad="38100" dist="38100" dir="2700000" algn="tl">
                    <a:srgbClr val="000000">
                      <a:alpha val="43137"/>
                    </a:srgbClr>
                  </a:outerShdw>
                </a:effectLst>
              </a:rPr>
              <a:t> </a:t>
            </a:r>
            <a:r>
              <a:rPr lang="en-US" altLang="zh-CN" sz="3200" b="1" dirty="0">
                <a:solidFill>
                  <a:srgbClr val="EBEBEB"/>
                </a:solidFill>
                <a:effectLst>
                  <a:outerShdw blurRad="38100" dist="38100" dir="2700000" algn="tl">
                    <a:srgbClr val="000000">
                      <a:alpha val="43137"/>
                    </a:srgbClr>
                  </a:outerShdw>
                </a:effectLst>
              </a:rPr>
              <a:t>Building</a:t>
            </a:r>
            <a:r>
              <a:rPr lang="zh-CN" altLang="en-US" sz="3200" b="1" dirty="0">
                <a:solidFill>
                  <a:srgbClr val="EBEBEB"/>
                </a:solidFill>
                <a:effectLst>
                  <a:outerShdw blurRad="38100" dist="38100" dir="2700000" algn="tl">
                    <a:srgbClr val="000000">
                      <a:alpha val="43137"/>
                    </a:srgbClr>
                  </a:outerShdw>
                </a:effectLst>
              </a:rPr>
              <a:t> </a:t>
            </a:r>
            <a:r>
              <a:rPr lang="en-US" altLang="zh-CN" sz="3200" b="1" dirty="0">
                <a:solidFill>
                  <a:srgbClr val="EBEBEB"/>
                </a:solidFill>
                <a:effectLst>
                  <a:outerShdw blurRad="38100" dist="38100" dir="2700000" algn="tl">
                    <a:srgbClr val="000000">
                      <a:alpha val="43137"/>
                    </a:srgbClr>
                  </a:outerShdw>
                </a:effectLst>
              </a:rPr>
              <a:t>(</a:t>
            </a:r>
            <a:r>
              <a:rPr lang="en-US" altLang="zh-CN" sz="3200" b="1" dirty="0"/>
              <a:t>Support Vector Machine (SVM),</a:t>
            </a:r>
            <a:r>
              <a:rPr lang="zh-CN" altLang="en-US" sz="3200" b="1" dirty="0"/>
              <a:t> </a:t>
            </a:r>
            <a:r>
              <a:rPr lang="en-US" altLang="zh-CN" sz="3200" b="1" dirty="0"/>
              <a:t>Decision</a:t>
            </a:r>
            <a:r>
              <a:rPr lang="zh-CN" altLang="en-US" sz="3200" b="1" dirty="0"/>
              <a:t> </a:t>
            </a:r>
            <a:r>
              <a:rPr lang="en-US" altLang="zh-CN" sz="3200" b="1" dirty="0"/>
              <a:t>Tree</a:t>
            </a:r>
            <a:endParaRPr kumimoji="1" lang="zh-CN" altLang="en-US" sz="3200" dirty="0"/>
          </a:p>
        </p:txBody>
      </p:sp>
      <p:sp>
        <p:nvSpPr>
          <p:cNvPr id="3" name="内容占位符 2">
            <a:extLst>
              <a:ext uri="{FF2B5EF4-FFF2-40B4-BE49-F238E27FC236}">
                <a16:creationId xmlns:a16="http://schemas.microsoft.com/office/drawing/2014/main" id="{83175AD0-8913-5143-8426-DF6031E369F5}"/>
              </a:ext>
            </a:extLst>
          </p:cNvPr>
          <p:cNvSpPr>
            <a:spLocks noGrp="1"/>
          </p:cNvSpPr>
          <p:nvPr>
            <p:ph idx="1"/>
          </p:nvPr>
        </p:nvSpPr>
        <p:spPr/>
        <p:txBody>
          <a:bodyPr/>
          <a:lstStyle/>
          <a:p>
            <a:pPr>
              <a:lnSpc>
                <a:spcPct val="200000"/>
              </a:lnSpc>
            </a:pPr>
            <a:r>
              <a:rPr lang="en-US" altLang="zh-CN" b="1" dirty="0" err="1"/>
              <a:t>LinearSVC</a:t>
            </a:r>
            <a:r>
              <a:rPr lang="zh-CN" altLang="en-US" b="1" dirty="0"/>
              <a:t> </a:t>
            </a:r>
            <a:r>
              <a:rPr lang="en-US" altLang="zh-CN" b="1" dirty="0"/>
              <a:t>module,</a:t>
            </a:r>
            <a:r>
              <a:rPr lang="zh-CN" altLang="en-US" b="1" dirty="0"/>
              <a:t> </a:t>
            </a:r>
            <a:r>
              <a:rPr lang="en-US" altLang="zh-CN" b="1" dirty="0" err="1"/>
              <a:t>DecisionTreeClassifier</a:t>
            </a:r>
            <a:endParaRPr lang="en-US" altLang="zh-CN" b="1" dirty="0"/>
          </a:p>
          <a:p>
            <a:pPr>
              <a:lnSpc>
                <a:spcPct val="200000"/>
              </a:lnSpc>
            </a:pPr>
            <a:r>
              <a:rPr lang="zh-CN" altLang="en-US" b="1" dirty="0"/>
              <a:t>                     </a:t>
            </a:r>
            <a:r>
              <a:rPr lang="en-US" altLang="zh-CN" b="1" dirty="0"/>
              <a:t>‘fit()’ function</a:t>
            </a:r>
            <a:r>
              <a:rPr lang="zh-CN" altLang="zh-CN" b="1" dirty="0"/>
              <a:t>  </a:t>
            </a:r>
            <a:endParaRPr lang="en-US" altLang="zh-CN" b="1" dirty="0"/>
          </a:p>
          <a:p>
            <a:pPr>
              <a:lnSpc>
                <a:spcPct val="200000"/>
              </a:lnSpc>
            </a:pPr>
            <a:r>
              <a:rPr lang="zh-CN" altLang="en-US" b="1" dirty="0"/>
              <a:t>                         </a:t>
            </a:r>
            <a:r>
              <a:rPr lang="en-US" altLang="zh-CN" b="1" dirty="0"/>
              <a:t>‘predict()’ </a:t>
            </a:r>
          </a:p>
          <a:p>
            <a:pPr>
              <a:lnSpc>
                <a:spcPct val="200000"/>
              </a:lnSpc>
            </a:pPr>
            <a:r>
              <a:rPr lang="en-US" altLang="zh-CN" b="1" dirty="0"/>
              <a:t>Accuracy,</a:t>
            </a:r>
            <a:r>
              <a:rPr lang="zh-CN" altLang="en-US" b="1" dirty="0"/>
              <a:t> </a:t>
            </a:r>
            <a:r>
              <a:rPr lang="en-US" altLang="zh-CN" b="1" dirty="0"/>
              <a:t>precision,</a:t>
            </a:r>
            <a:r>
              <a:rPr lang="zh-CN" altLang="en-US" b="1" dirty="0"/>
              <a:t> </a:t>
            </a:r>
            <a:r>
              <a:rPr lang="en-US" altLang="zh-CN" b="1" dirty="0"/>
              <a:t>recall,</a:t>
            </a:r>
            <a:r>
              <a:rPr lang="zh-CN" altLang="en-US" b="1" dirty="0"/>
              <a:t> </a:t>
            </a:r>
            <a:r>
              <a:rPr lang="en-US" altLang="zh-CN" b="1" dirty="0"/>
              <a:t>f1</a:t>
            </a:r>
            <a:r>
              <a:rPr lang="zh-CN" altLang="en-US" b="1" dirty="0"/>
              <a:t> </a:t>
            </a:r>
            <a:r>
              <a:rPr lang="en-US" altLang="zh-CN" b="1" dirty="0"/>
              <a:t>scores</a:t>
            </a:r>
            <a:r>
              <a:rPr lang="zh-CN" altLang="en-US" b="1" dirty="0"/>
              <a:t> </a:t>
            </a:r>
            <a:endParaRPr lang="en-US" altLang="zh-CN" b="1" dirty="0"/>
          </a:p>
          <a:p>
            <a:pPr>
              <a:lnSpc>
                <a:spcPct val="200000"/>
              </a:lnSpc>
            </a:pPr>
            <a:endParaRPr lang="en-US" altLang="zh-CN" b="1" dirty="0"/>
          </a:p>
          <a:p>
            <a:pPr>
              <a:lnSpc>
                <a:spcPct val="200000"/>
              </a:lnSpc>
            </a:pPr>
            <a:endParaRPr lang="en-US" altLang="zh-CN" b="1" dirty="0"/>
          </a:p>
          <a:p>
            <a:endParaRPr kumimoji="1" lang="zh-CN" altLang="en-US" dirty="0"/>
          </a:p>
        </p:txBody>
      </p:sp>
      <p:pic>
        <p:nvPicPr>
          <p:cNvPr id="4" name="Picture 7" descr="A close up of a logo&#10;&#10;Description generated with very high confidence">
            <a:extLst>
              <a:ext uri="{FF2B5EF4-FFF2-40B4-BE49-F238E27FC236}">
                <a16:creationId xmlns:a16="http://schemas.microsoft.com/office/drawing/2014/main" id="{224FC266-99A9-294C-BCB3-FBE31D5F7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651" y="2778068"/>
            <a:ext cx="5706349" cy="3067163"/>
          </a:xfrm>
          <a:prstGeom prst="rect">
            <a:avLst/>
          </a:prstGeom>
          <a:ln>
            <a:noFill/>
          </a:ln>
          <a:effectLst>
            <a:outerShdw blurRad="292100" dist="139700" dir="2700000" algn="tl" rotWithShape="0">
              <a:srgbClr val="333333">
                <a:alpha val="65000"/>
              </a:srgbClr>
            </a:outerShdw>
          </a:effectLst>
        </p:spPr>
      </p:pic>
      <p:cxnSp>
        <p:nvCxnSpPr>
          <p:cNvPr id="6" name="直线箭头连接符 5">
            <a:extLst>
              <a:ext uri="{FF2B5EF4-FFF2-40B4-BE49-F238E27FC236}">
                <a16:creationId xmlns:a16="http://schemas.microsoft.com/office/drawing/2014/main" id="{EFA8DCCB-B99A-4F48-A218-CAA3346D8FBF}"/>
              </a:ext>
            </a:extLst>
          </p:cNvPr>
          <p:cNvCxnSpPr>
            <a:cxnSpLocks/>
          </p:cNvCxnSpPr>
          <p:nvPr/>
        </p:nvCxnSpPr>
        <p:spPr>
          <a:xfrm>
            <a:off x="3169250" y="3165231"/>
            <a:ext cx="434089" cy="34748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直线箭头连接符 6">
            <a:extLst>
              <a:ext uri="{FF2B5EF4-FFF2-40B4-BE49-F238E27FC236}">
                <a16:creationId xmlns:a16="http://schemas.microsoft.com/office/drawing/2014/main" id="{26C3FED4-2C2E-6E44-AEB2-012729C3B75D}"/>
              </a:ext>
            </a:extLst>
          </p:cNvPr>
          <p:cNvCxnSpPr/>
          <p:nvPr/>
        </p:nvCxnSpPr>
        <p:spPr>
          <a:xfrm>
            <a:off x="3603339" y="3805797"/>
            <a:ext cx="0" cy="3657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线箭头连接符 7">
            <a:extLst>
              <a:ext uri="{FF2B5EF4-FFF2-40B4-BE49-F238E27FC236}">
                <a16:creationId xmlns:a16="http://schemas.microsoft.com/office/drawing/2014/main" id="{5A84C38B-07B3-6446-AFA5-466D4D77FC8A}"/>
              </a:ext>
            </a:extLst>
          </p:cNvPr>
          <p:cNvCxnSpPr>
            <a:cxnSpLocks/>
          </p:cNvCxnSpPr>
          <p:nvPr/>
        </p:nvCxnSpPr>
        <p:spPr>
          <a:xfrm flipH="1">
            <a:off x="2588456" y="4520905"/>
            <a:ext cx="580794" cy="3887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直线箭头连接符 9">
            <a:extLst>
              <a:ext uri="{FF2B5EF4-FFF2-40B4-BE49-F238E27FC236}">
                <a16:creationId xmlns:a16="http://schemas.microsoft.com/office/drawing/2014/main" id="{93FD6870-4F72-D54C-A87A-F0C16D9179F7}"/>
              </a:ext>
            </a:extLst>
          </p:cNvPr>
          <p:cNvCxnSpPr/>
          <p:nvPr/>
        </p:nvCxnSpPr>
        <p:spPr>
          <a:xfrm>
            <a:off x="3588936" y="4520905"/>
            <a:ext cx="0" cy="3657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直线箭头连接符 10">
            <a:extLst>
              <a:ext uri="{FF2B5EF4-FFF2-40B4-BE49-F238E27FC236}">
                <a16:creationId xmlns:a16="http://schemas.microsoft.com/office/drawing/2014/main" id="{B7F25C40-E25A-2C40-AC21-B9FE81B89F8C}"/>
              </a:ext>
            </a:extLst>
          </p:cNvPr>
          <p:cNvCxnSpPr/>
          <p:nvPr/>
        </p:nvCxnSpPr>
        <p:spPr>
          <a:xfrm>
            <a:off x="4023025" y="4520905"/>
            <a:ext cx="0" cy="3657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线箭头连接符 11">
            <a:extLst>
              <a:ext uri="{FF2B5EF4-FFF2-40B4-BE49-F238E27FC236}">
                <a16:creationId xmlns:a16="http://schemas.microsoft.com/office/drawing/2014/main" id="{DEC756C4-F435-E94D-B7BA-F74E0AEDBC81}"/>
              </a:ext>
            </a:extLst>
          </p:cNvPr>
          <p:cNvCxnSpPr>
            <a:cxnSpLocks/>
          </p:cNvCxnSpPr>
          <p:nvPr/>
        </p:nvCxnSpPr>
        <p:spPr>
          <a:xfrm>
            <a:off x="4274264" y="4473841"/>
            <a:ext cx="708540" cy="4128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ED109C4C-F961-FE41-B856-B0ABC9EF7989}"/>
              </a:ext>
            </a:extLst>
          </p:cNvPr>
          <p:cNvCxnSpPr>
            <a:cxnSpLocks/>
          </p:cNvCxnSpPr>
          <p:nvPr/>
        </p:nvCxnSpPr>
        <p:spPr>
          <a:xfrm flipH="1">
            <a:off x="3622349" y="3165231"/>
            <a:ext cx="419686" cy="34748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681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F76FE-DB80-8542-81C6-B2FFF7BF7ABD}"/>
              </a:ext>
            </a:extLst>
          </p:cNvPr>
          <p:cNvSpPr>
            <a:spLocks noGrp="1"/>
          </p:cNvSpPr>
          <p:nvPr>
            <p:ph type="title"/>
          </p:nvPr>
        </p:nvSpPr>
        <p:spPr>
          <a:xfrm>
            <a:off x="1187076" y="1142481"/>
            <a:ext cx="8761413" cy="706964"/>
          </a:xfrm>
        </p:spPr>
        <p:txBody>
          <a:bodyPr/>
          <a:lstStyle/>
          <a:p>
            <a:pPr>
              <a:lnSpc>
                <a:spcPct val="150000"/>
              </a:lnSpc>
            </a:pPr>
            <a:r>
              <a:rPr kumimoji="1" lang="en-US" altLang="zh-CN" b="1" dirty="0"/>
              <a:t>Results</a:t>
            </a:r>
            <a:r>
              <a:rPr kumimoji="1" lang="zh-CN" altLang="en-US" b="1" dirty="0"/>
              <a:t> </a:t>
            </a:r>
            <a:r>
              <a:rPr kumimoji="1" lang="en-US" altLang="zh-CN" b="1" dirty="0"/>
              <a:t>for</a:t>
            </a:r>
            <a:r>
              <a:rPr kumimoji="1" lang="zh-CN" altLang="en-US" b="1" dirty="0"/>
              <a:t> </a:t>
            </a:r>
            <a:r>
              <a:rPr kumimoji="1" lang="en-US" altLang="zh-CN" b="1" dirty="0"/>
              <a:t>Other</a:t>
            </a:r>
            <a:r>
              <a:rPr kumimoji="1" lang="zh-CN" altLang="en-US" b="1" dirty="0"/>
              <a:t> </a:t>
            </a:r>
            <a:r>
              <a:rPr kumimoji="1" lang="en-US" altLang="zh-CN" b="1" dirty="0"/>
              <a:t>Models</a:t>
            </a:r>
            <a:r>
              <a:rPr kumimoji="1" lang="zh-CN" altLang="en-US" b="1" dirty="0"/>
              <a:t> </a:t>
            </a:r>
            <a:r>
              <a:rPr kumimoji="1" lang="en-US" altLang="zh-CN" b="1" dirty="0"/>
              <a:t>(</a:t>
            </a:r>
            <a:r>
              <a:rPr lang="en-US" altLang="zh-CN" b="1" dirty="0"/>
              <a:t>SVM,</a:t>
            </a:r>
            <a:r>
              <a:rPr lang="zh-CN" altLang="en-US" b="1" dirty="0"/>
              <a:t> </a:t>
            </a:r>
            <a:r>
              <a:rPr lang="en-US" altLang="zh-CN" b="1" dirty="0"/>
              <a:t>Decision</a:t>
            </a:r>
            <a:r>
              <a:rPr lang="zh-CN" altLang="en-US" b="1" dirty="0"/>
              <a:t> </a:t>
            </a:r>
            <a:r>
              <a:rPr lang="en-US" altLang="zh-CN" b="1" dirty="0"/>
              <a:t>Tree)</a:t>
            </a:r>
            <a:r>
              <a:rPr lang="zh-CN" altLang="en-US" b="1" dirty="0"/>
              <a:t> </a:t>
            </a:r>
            <a:br>
              <a:rPr lang="en-US" altLang="zh-CN" b="1" i="1" dirty="0"/>
            </a:br>
            <a:endParaRPr kumimoji="1" lang="zh-CN" altLang="en-US" dirty="0"/>
          </a:p>
        </p:txBody>
      </p:sp>
      <p:graphicFrame>
        <p:nvGraphicFramePr>
          <p:cNvPr id="5" name="Table 2">
            <a:extLst>
              <a:ext uri="{FF2B5EF4-FFF2-40B4-BE49-F238E27FC236}">
                <a16:creationId xmlns:a16="http://schemas.microsoft.com/office/drawing/2014/main" id="{BA7263A2-16FF-2841-BDCF-BEB0E3D6DEC5}"/>
              </a:ext>
            </a:extLst>
          </p:cNvPr>
          <p:cNvGraphicFramePr>
            <a:graphicFrameLocks noGrp="1"/>
          </p:cNvGraphicFramePr>
          <p:nvPr>
            <p:extLst>
              <p:ext uri="{D42A27DB-BD31-4B8C-83A1-F6EECF244321}">
                <p14:modId xmlns:p14="http://schemas.microsoft.com/office/powerpoint/2010/main" val="2650994021"/>
              </p:ext>
            </p:extLst>
          </p:nvPr>
        </p:nvGraphicFramePr>
        <p:xfrm>
          <a:off x="1187076" y="2686188"/>
          <a:ext cx="3722776" cy="1659556"/>
        </p:xfrm>
        <a:graphic>
          <a:graphicData uri="http://schemas.openxmlformats.org/drawingml/2006/table">
            <a:tbl>
              <a:tblPr firstRow="1" bandRow="1">
                <a:tableStyleId>{5C22544A-7EE6-4342-B048-85BDC9FD1C3A}</a:tableStyleId>
              </a:tblPr>
              <a:tblGrid>
                <a:gridCol w="919629">
                  <a:extLst>
                    <a:ext uri="{9D8B030D-6E8A-4147-A177-3AD203B41FA5}">
                      <a16:colId xmlns:a16="http://schemas.microsoft.com/office/drawing/2014/main" val="1917605166"/>
                    </a:ext>
                  </a:extLst>
                </a:gridCol>
                <a:gridCol w="690678">
                  <a:extLst>
                    <a:ext uri="{9D8B030D-6E8A-4147-A177-3AD203B41FA5}">
                      <a16:colId xmlns:a16="http://schemas.microsoft.com/office/drawing/2014/main" val="2961405505"/>
                    </a:ext>
                  </a:extLst>
                </a:gridCol>
                <a:gridCol w="690678">
                  <a:extLst>
                    <a:ext uri="{9D8B030D-6E8A-4147-A177-3AD203B41FA5}">
                      <a16:colId xmlns:a16="http://schemas.microsoft.com/office/drawing/2014/main" val="2363605143"/>
                    </a:ext>
                  </a:extLst>
                </a:gridCol>
                <a:gridCol w="690678">
                  <a:extLst>
                    <a:ext uri="{9D8B030D-6E8A-4147-A177-3AD203B41FA5}">
                      <a16:colId xmlns:a16="http://schemas.microsoft.com/office/drawing/2014/main" val="3064030361"/>
                    </a:ext>
                  </a:extLst>
                </a:gridCol>
                <a:gridCol w="731113">
                  <a:extLst>
                    <a:ext uri="{9D8B030D-6E8A-4147-A177-3AD203B41FA5}">
                      <a16:colId xmlns:a16="http://schemas.microsoft.com/office/drawing/2014/main" val="3709552663"/>
                    </a:ext>
                  </a:extLst>
                </a:gridCol>
              </a:tblGrid>
              <a:tr h="324297">
                <a:tc>
                  <a:txBody>
                    <a:bodyPr/>
                    <a:lstStyle/>
                    <a:p>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sz="1000" b="1" dirty="0">
                          <a:solidFill>
                            <a:schemeClr val="bg1"/>
                          </a:solidFill>
                          <a:latin typeface="Times New Roman" panose="02020603050405020304" pitchFamily="18" charset="0"/>
                          <a:cs typeface="Times New Roman" panose="02020603050405020304" pitchFamily="18" charset="0"/>
                        </a:rPr>
                        <a:t>Class 0</a:t>
                      </a:r>
                    </a:p>
                  </a:txBody>
                  <a:tcPr/>
                </a:tc>
                <a:tc>
                  <a:txBody>
                    <a:bodyPr/>
                    <a:lstStyle/>
                    <a:p>
                      <a:r>
                        <a:rPr lang="en-US" sz="1000" b="1" dirty="0">
                          <a:solidFill>
                            <a:schemeClr val="bg1"/>
                          </a:solidFill>
                          <a:latin typeface="Times New Roman" panose="02020603050405020304" pitchFamily="18" charset="0"/>
                          <a:cs typeface="Times New Roman" panose="02020603050405020304" pitchFamily="18" charset="0"/>
                        </a:rPr>
                        <a:t>Class 1</a:t>
                      </a:r>
                    </a:p>
                  </a:txBody>
                  <a:tcPr/>
                </a:tc>
                <a:tc>
                  <a:txBody>
                    <a:bodyPr/>
                    <a:lstStyle/>
                    <a:p>
                      <a:r>
                        <a:rPr lang="en-US" sz="1000" b="1" dirty="0">
                          <a:solidFill>
                            <a:schemeClr val="bg1"/>
                          </a:solidFill>
                          <a:latin typeface="Times New Roman" panose="02020603050405020304" pitchFamily="18" charset="0"/>
                          <a:cs typeface="Times New Roman" panose="02020603050405020304" pitchFamily="18" charset="0"/>
                        </a:rPr>
                        <a:t>Class 2</a:t>
                      </a:r>
                    </a:p>
                  </a:txBody>
                  <a:tcPr/>
                </a:tc>
                <a:tc>
                  <a:txBody>
                    <a:bodyPr/>
                    <a:lstStyle/>
                    <a:p>
                      <a:r>
                        <a:rPr lang="en-US" sz="1000" b="1" dirty="0">
                          <a:solidFill>
                            <a:schemeClr val="bg1"/>
                          </a:solidFill>
                          <a:latin typeface="Times New Roman" panose="02020603050405020304" pitchFamily="18" charset="0"/>
                          <a:cs typeface="Times New Roman" panose="02020603050405020304" pitchFamily="18" charset="0"/>
                        </a:rPr>
                        <a:t>Class 3</a:t>
                      </a:r>
                    </a:p>
                  </a:txBody>
                  <a:tcPr/>
                </a:tc>
                <a:extLst>
                  <a:ext uri="{0D108BD9-81ED-4DB2-BD59-A6C34878D82A}">
                    <a16:rowId xmlns:a16="http://schemas.microsoft.com/office/drawing/2014/main" val="2436008785"/>
                  </a:ext>
                </a:extLst>
              </a:tr>
              <a:tr h="302457">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Accuracy</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100</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72.59</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72.85</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99.39</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89130835"/>
                  </a:ext>
                </a:extLst>
              </a:tr>
              <a:tr h="241928">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Precision Score</a:t>
                      </a:r>
                    </a:p>
                  </a:txBody>
                  <a:tcPr/>
                </a:tc>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9</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4.97</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73.13</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7</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8.57</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97.01</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02842403"/>
                  </a:ext>
                </a:extLst>
              </a:tr>
              <a:tr h="327073">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Recall Score</a:t>
                      </a: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100</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72.59</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7</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2.85</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9</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9.39</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2091816"/>
                  </a:ext>
                </a:extLst>
              </a:tr>
              <a:tr h="309489">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F1-Score</a:t>
                      </a:r>
                    </a:p>
                  </a:txBody>
                  <a:tcPr/>
                </a:tc>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9</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7.42</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7</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2.86</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7</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5.76</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9</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8.18</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3354151"/>
                  </a:ext>
                </a:extLst>
              </a:tr>
            </a:tbl>
          </a:graphicData>
        </a:graphic>
      </p:graphicFrame>
      <p:graphicFrame>
        <p:nvGraphicFramePr>
          <p:cNvPr id="7" name="Table 2">
            <a:extLst>
              <a:ext uri="{FF2B5EF4-FFF2-40B4-BE49-F238E27FC236}">
                <a16:creationId xmlns:a16="http://schemas.microsoft.com/office/drawing/2014/main" id="{AAE9090B-0B76-3B4B-84BC-F89ED99A38C8}"/>
              </a:ext>
            </a:extLst>
          </p:cNvPr>
          <p:cNvGraphicFramePr>
            <a:graphicFrameLocks noGrp="1"/>
          </p:cNvGraphicFramePr>
          <p:nvPr>
            <p:extLst>
              <p:ext uri="{D42A27DB-BD31-4B8C-83A1-F6EECF244321}">
                <p14:modId xmlns:p14="http://schemas.microsoft.com/office/powerpoint/2010/main" val="3117184020"/>
              </p:ext>
            </p:extLst>
          </p:nvPr>
        </p:nvGraphicFramePr>
        <p:xfrm>
          <a:off x="6549270" y="2686188"/>
          <a:ext cx="3722776" cy="1659556"/>
        </p:xfrm>
        <a:graphic>
          <a:graphicData uri="http://schemas.openxmlformats.org/drawingml/2006/table">
            <a:tbl>
              <a:tblPr firstRow="1" bandRow="1">
                <a:tableStyleId>{5C22544A-7EE6-4342-B048-85BDC9FD1C3A}</a:tableStyleId>
              </a:tblPr>
              <a:tblGrid>
                <a:gridCol w="919629">
                  <a:extLst>
                    <a:ext uri="{9D8B030D-6E8A-4147-A177-3AD203B41FA5}">
                      <a16:colId xmlns:a16="http://schemas.microsoft.com/office/drawing/2014/main" val="1917605166"/>
                    </a:ext>
                  </a:extLst>
                </a:gridCol>
                <a:gridCol w="690678">
                  <a:extLst>
                    <a:ext uri="{9D8B030D-6E8A-4147-A177-3AD203B41FA5}">
                      <a16:colId xmlns:a16="http://schemas.microsoft.com/office/drawing/2014/main" val="2961405505"/>
                    </a:ext>
                  </a:extLst>
                </a:gridCol>
                <a:gridCol w="690678">
                  <a:extLst>
                    <a:ext uri="{9D8B030D-6E8A-4147-A177-3AD203B41FA5}">
                      <a16:colId xmlns:a16="http://schemas.microsoft.com/office/drawing/2014/main" val="2363605143"/>
                    </a:ext>
                  </a:extLst>
                </a:gridCol>
                <a:gridCol w="690678">
                  <a:extLst>
                    <a:ext uri="{9D8B030D-6E8A-4147-A177-3AD203B41FA5}">
                      <a16:colId xmlns:a16="http://schemas.microsoft.com/office/drawing/2014/main" val="3064030361"/>
                    </a:ext>
                  </a:extLst>
                </a:gridCol>
                <a:gridCol w="731113">
                  <a:extLst>
                    <a:ext uri="{9D8B030D-6E8A-4147-A177-3AD203B41FA5}">
                      <a16:colId xmlns:a16="http://schemas.microsoft.com/office/drawing/2014/main" val="3709552663"/>
                    </a:ext>
                  </a:extLst>
                </a:gridCol>
              </a:tblGrid>
              <a:tr h="324297">
                <a:tc>
                  <a:txBody>
                    <a:bodyPr/>
                    <a:lstStyle/>
                    <a:p>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sz="1000" b="1" dirty="0">
                          <a:solidFill>
                            <a:schemeClr val="bg1"/>
                          </a:solidFill>
                          <a:latin typeface="Times New Roman" panose="02020603050405020304" pitchFamily="18" charset="0"/>
                          <a:cs typeface="Times New Roman" panose="02020603050405020304" pitchFamily="18" charset="0"/>
                        </a:rPr>
                        <a:t>Class 0</a:t>
                      </a:r>
                    </a:p>
                  </a:txBody>
                  <a:tcPr/>
                </a:tc>
                <a:tc>
                  <a:txBody>
                    <a:bodyPr/>
                    <a:lstStyle/>
                    <a:p>
                      <a:r>
                        <a:rPr lang="en-US" sz="1000" b="1" dirty="0">
                          <a:solidFill>
                            <a:schemeClr val="bg1"/>
                          </a:solidFill>
                          <a:latin typeface="Times New Roman" panose="02020603050405020304" pitchFamily="18" charset="0"/>
                          <a:cs typeface="Times New Roman" panose="02020603050405020304" pitchFamily="18" charset="0"/>
                        </a:rPr>
                        <a:t>Class 1</a:t>
                      </a:r>
                    </a:p>
                  </a:txBody>
                  <a:tcPr/>
                </a:tc>
                <a:tc>
                  <a:txBody>
                    <a:bodyPr/>
                    <a:lstStyle/>
                    <a:p>
                      <a:r>
                        <a:rPr lang="en-US" sz="1000" b="1" dirty="0">
                          <a:solidFill>
                            <a:schemeClr val="bg1"/>
                          </a:solidFill>
                          <a:latin typeface="Times New Roman" panose="02020603050405020304" pitchFamily="18" charset="0"/>
                          <a:cs typeface="Times New Roman" panose="02020603050405020304" pitchFamily="18" charset="0"/>
                        </a:rPr>
                        <a:t>Class 2</a:t>
                      </a:r>
                    </a:p>
                  </a:txBody>
                  <a:tcPr/>
                </a:tc>
                <a:tc>
                  <a:txBody>
                    <a:bodyPr/>
                    <a:lstStyle/>
                    <a:p>
                      <a:r>
                        <a:rPr lang="en-US" sz="1000" b="1" dirty="0">
                          <a:solidFill>
                            <a:schemeClr val="bg1"/>
                          </a:solidFill>
                          <a:latin typeface="Times New Roman" panose="02020603050405020304" pitchFamily="18" charset="0"/>
                          <a:cs typeface="Times New Roman" panose="02020603050405020304" pitchFamily="18" charset="0"/>
                        </a:rPr>
                        <a:t>Class 3</a:t>
                      </a:r>
                    </a:p>
                  </a:txBody>
                  <a:tcPr/>
                </a:tc>
                <a:extLst>
                  <a:ext uri="{0D108BD9-81ED-4DB2-BD59-A6C34878D82A}">
                    <a16:rowId xmlns:a16="http://schemas.microsoft.com/office/drawing/2014/main" val="2436008785"/>
                  </a:ext>
                </a:extLst>
              </a:tr>
              <a:tr h="302457">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Accuracy</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82.12</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71.85</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60.26</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79.14</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89130835"/>
                  </a:ext>
                </a:extLst>
              </a:tr>
              <a:tr h="241928">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Precision Score</a:t>
                      </a: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87.32</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61.39</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62.76</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8</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3.23</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02842403"/>
                  </a:ext>
                </a:extLst>
              </a:tr>
              <a:tr h="327073">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Recall Score</a:t>
                      </a: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82.12</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7</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85</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60.26</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79.14</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2091816"/>
                  </a:ext>
                </a:extLst>
              </a:tr>
              <a:tr h="309489">
                <a:tc>
                  <a:txBody>
                    <a:bodyPr/>
                    <a:lstStyle/>
                    <a:p>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F1-Score</a:t>
                      </a: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84.64</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66.21</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61.49</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81.13</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3354151"/>
                  </a:ext>
                </a:extLst>
              </a:tr>
            </a:tbl>
          </a:graphicData>
        </a:graphic>
      </p:graphicFrame>
      <p:sp>
        <p:nvSpPr>
          <p:cNvPr id="8" name="文本框 7">
            <a:extLst>
              <a:ext uri="{FF2B5EF4-FFF2-40B4-BE49-F238E27FC236}">
                <a16:creationId xmlns:a16="http://schemas.microsoft.com/office/drawing/2014/main" id="{DF28962A-9593-8F4F-A21A-251BB8B72DEF}"/>
              </a:ext>
            </a:extLst>
          </p:cNvPr>
          <p:cNvSpPr txBox="1"/>
          <p:nvPr/>
        </p:nvSpPr>
        <p:spPr>
          <a:xfrm>
            <a:off x="2349305" y="2236763"/>
            <a:ext cx="1209821" cy="369332"/>
          </a:xfrm>
          <a:prstGeom prst="rect">
            <a:avLst/>
          </a:prstGeom>
          <a:noFill/>
        </p:spPr>
        <p:txBody>
          <a:bodyPr wrap="square" rtlCol="0">
            <a:spAutoFit/>
          </a:bodyPr>
          <a:lstStyle/>
          <a:p>
            <a:r>
              <a:rPr kumimoji="1" lang="en-US" altLang="zh-CN" b="1" dirty="0"/>
              <a:t>SVM</a:t>
            </a:r>
            <a:endParaRPr kumimoji="1" lang="zh-CN" altLang="en-US" b="1" dirty="0"/>
          </a:p>
        </p:txBody>
      </p:sp>
      <p:sp>
        <p:nvSpPr>
          <p:cNvPr id="9" name="文本框 8">
            <a:extLst>
              <a:ext uri="{FF2B5EF4-FFF2-40B4-BE49-F238E27FC236}">
                <a16:creationId xmlns:a16="http://schemas.microsoft.com/office/drawing/2014/main" id="{943F22A3-09D2-B441-8D68-3F9B3E910A82}"/>
              </a:ext>
            </a:extLst>
          </p:cNvPr>
          <p:cNvSpPr txBox="1"/>
          <p:nvPr/>
        </p:nvSpPr>
        <p:spPr>
          <a:xfrm>
            <a:off x="7594209" y="2288721"/>
            <a:ext cx="1847843" cy="369332"/>
          </a:xfrm>
          <a:prstGeom prst="rect">
            <a:avLst/>
          </a:prstGeom>
          <a:noFill/>
        </p:spPr>
        <p:txBody>
          <a:bodyPr wrap="square" rtlCol="0">
            <a:spAutoFit/>
          </a:bodyPr>
          <a:lstStyle/>
          <a:p>
            <a:r>
              <a:rPr kumimoji="1" lang="en-US" altLang="zh-CN" b="1" dirty="0"/>
              <a:t>Decision</a:t>
            </a:r>
            <a:r>
              <a:rPr kumimoji="1" lang="zh-CN" altLang="en-US" b="1" dirty="0"/>
              <a:t> </a:t>
            </a:r>
            <a:r>
              <a:rPr kumimoji="1" lang="en-US" altLang="zh-CN" b="1" dirty="0"/>
              <a:t>Tree</a:t>
            </a:r>
            <a:endParaRPr kumimoji="1" lang="zh-CN" altLang="en-US" b="1" dirty="0"/>
          </a:p>
        </p:txBody>
      </p:sp>
      <p:pic>
        <p:nvPicPr>
          <p:cNvPr id="11" name="图片 10">
            <a:extLst>
              <a:ext uri="{FF2B5EF4-FFF2-40B4-BE49-F238E27FC236}">
                <a16:creationId xmlns:a16="http://schemas.microsoft.com/office/drawing/2014/main" id="{4F25FDB3-352B-F444-A427-607381AEB174}"/>
              </a:ext>
            </a:extLst>
          </p:cNvPr>
          <p:cNvPicPr>
            <a:picLocks noChangeAspect="1"/>
          </p:cNvPicPr>
          <p:nvPr/>
        </p:nvPicPr>
        <p:blipFill>
          <a:blip r:embed="rId2"/>
          <a:stretch>
            <a:fillRect/>
          </a:stretch>
        </p:blipFill>
        <p:spPr>
          <a:xfrm>
            <a:off x="1554284" y="4425837"/>
            <a:ext cx="2501900" cy="1765300"/>
          </a:xfrm>
          <a:prstGeom prst="rect">
            <a:avLst/>
          </a:prstGeom>
        </p:spPr>
      </p:pic>
      <p:pic>
        <p:nvPicPr>
          <p:cNvPr id="12" name="图片 11" descr="/var/folders/q8/yvbtp9ts5p7f692cd2z9b6r00000gn/T/com.microsoft.Word/Content.MSO/782891C0.tmp">
            <a:extLst>
              <a:ext uri="{FF2B5EF4-FFF2-40B4-BE49-F238E27FC236}">
                <a16:creationId xmlns:a16="http://schemas.microsoft.com/office/drawing/2014/main" id="{6F4617C5-CFF3-ED4D-80CE-2AEBB9531CD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64875" y="4425837"/>
            <a:ext cx="2506509" cy="1854461"/>
          </a:xfrm>
          <a:prstGeom prst="rect">
            <a:avLst/>
          </a:prstGeom>
          <a:noFill/>
          <a:ln>
            <a:noFill/>
          </a:ln>
        </p:spPr>
      </p:pic>
      <p:sp>
        <p:nvSpPr>
          <p:cNvPr id="3" name="矩形 2">
            <a:extLst>
              <a:ext uri="{FF2B5EF4-FFF2-40B4-BE49-F238E27FC236}">
                <a16:creationId xmlns:a16="http://schemas.microsoft.com/office/drawing/2014/main" id="{CC43894C-8684-8742-BD32-A8DC59B05E31}"/>
              </a:ext>
            </a:extLst>
          </p:cNvPr>
          <p:cNvSpPr/>
          <p:nvPr/>
        </p:nvSpPr>
        <p:spPr>
          <a:xfrm>
            <a:off x="591069" y="6232202"/>
            <a:ext cx="4295336" cy="523220"/>
          </a:xfrm>
          <a:prstGeom prst="rect">
            <a:avLst/>
          </a:prstGeom>
        </p:spPr>
        <p:txBody>
          <a:bodyPr wrap="square">
            <a:spAutoFit/>
          </a:bodyPr>
          <a:lstStyle/>
          <a:p>
            <a:r>
              <a:rPr lang="en-US" altLang="zh-CN" sz="1400" b="1" dirty="0">
                <a:solidFill>
                  <a:srgbClr val="000000"/>
                </a:solidFill>
                <a:latin typeface="Helvetica Neue" panose="02000503000000020004" pitchFamily="2" charset="0"/>
              </a:rPr>
              <a:t>SVM classifier has the better performance on price range 0 and price range 3.</a:t>
            </a:r>
            <a:endParaRPr lang="en-US" altLang="zh-CN" sz="1400" b="1" i="0" dirty="0">
              <a:solidFill>
                <a:srgbClr val="000000"/>
              </a:solidFill>
              <a:effectLst/>
              <a:latin typeface="Helvetica Neue" panose="02000503000000020004" pitchFamily="2" charset="0"/>
            </a:endParaRPr>
          </a:p>
        </p:txBody>
      </p:sp>
      <p:sp>
        <p:nvSpPr>
          <p:cNvPr id="4" name="矩形 3">
            <a:extLst>
              <a:ext uri="{FF2B5EF4-FFF2-40B4-BE49-F238E27FC236}">
                <a16:creationId xmlns:a16="http://schemas.microsoft.com/office/drawing/2014/main" id="{54AB1A1F-3152-9742-8E36-13FF625B9342}"/>
              </a:ext>
            </a:extLst>
          </p:cNvPr>
          <p:cNvSpPr/>
          <p:nvPr/>
        </p:nvSpPr>
        <p:spPr>
          <a:xfrm>
            <a:off x="5813100" y="6232202"/>
            <a:ext cx="5410057" cy="523220"/>
          </a:xfrm>
          <a:prstGeom prst="rect">
            <a:avLst/>
          </a:prstGeom>
        </p:spPr>
        <p:txBody>
          <a:bodyPr wrap="square">
            <a:spAutoFit/>
          </a:bodyPr>
          <a:lstStyle/>
          <a:p>
            <a:r>
              <a:rPr lang="en-US" altLang="zh-CN" sz="1400" b="1" dirty="0">
                <a:solidFill>
                  <a:srgbClr val="000000"/>
                </a:solidFill>
                <a:latin typeface="Helvetica Neue" panose="02000503000000020004" pitchFamily="2" charset="0"/>
              </a:rPr>
              <a:t>Decision Tree classifier has the better performance on price range 0 and price range 3 compare to other price range</a:t>
            </a:r>
            <a:r>
              <a:rPr lang="zh-CN" altLang="en-US" sz="1400" b="1" dirty="0">
                <a:solidFill>
                  <a:srgbClr val="000000"/>
                </a:solidFill>
                <a:latin typeface="Helvetica Neue" panose="02000503000000020004" pitchFamily="2" charset="0"/>
              </a:rPr>
              <a:t>。</a:t>
            </a:r>
            <a:endParaRPr lang="en-US" altLang="zh-CN" sz="1400" b="1" i="0" dirty="0">
              <a:solidFill>
                <a:srgbClr val="000000"/>
              </a:solidFill>
              <a:effectLst/>
              <a:latin typeface="Helvetica Neue" panose="02000503000000020004" pitchFamily="2" charset="0"/>
            </a:endParaRPr>
          </a:p>
        </p:txBody>
      </p:sp>
      <p:sp>
        <p:nvSpPr>
          <p:cNvPr id="6" name="框架 5">
            <a:extLst>
              <a:ext uri="{FF2B5EF4-FFF2-40B4-BE49-F238E27FC236}">
                <a16:creationId xmlns:a16="http://schemas.microsoft.com/office/drawing/2014/main" id="{6E5938EB-3A2B-9244-AADC-D4ACF9A56DFB}"/>
              </a:ext>
            </a:extLst>
          </p:cNvPr>
          <p:cNvSpPr/>
          <p:nvPr/>
        </p:nvSpPr>
        <p:spPr>
          <a:xfrm>
            <a:off x="2088048" y="2627826"/>
            <a:ext cx="522514" cy="1819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框架 12">
            <a:extLst>
              <a:ext uri="{FF2B5EF4-FFF2-40B4-BE49-F238E27FC236}">
                <a16:creationId xmlns:a16="http://schemas.microsoft.com/office/drawing/2014/main" id="{E29830AC-C15A-EE47-BF9D-91AF352F9A87}"/>
              </a:ext>
            </a:extLst>
          </p:cNvPr>
          <p:cNvSpPr/>
          <p:nvPr/>
        </p:nvSpPr>
        <p:spPr>
          <a:xfrm>
            <a:off x="4119885" y="2658053"/>
            <a:ext cx="662185" cy="178951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框架 13">
            <a:extLst>
              <a:ext uri="{FF2B5EF4-FFF2-40B4-BE49-F238E27FC236}">
                <a16:creationId xmlns:a16="http://schemas.microsoft.com/office/drawing/2014/main" id="{81D35454-E872-AE4B-A48D-90F13536C879}"/>
              </a:ext>
            </a:extLst>
          </p:cNvPr>
          <p:cNvSpPr/>
          <p:nvPr/>
        </p:nvSpPr>
        <p:spPr>
          <a:xfrm>
            <a:off x="9558321" y="2658053"/>
            <a:ext cx="522514" cy="1819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框架 14">
            <a:extLst>
              <a:ext uri="{FF2B5EF4-FFF2-40B4-BE49-F238E27FC236}">
                <a16:creationId xmlns:a16="http://schemas.microsoft.com/office/drawing/2014/main" id="{DCFE088E-623F-1849-9E99-0BDF1843D9A4}"/>
              </a:ext>
            </a:extLst>
          </p:cNvPr>
          <p:cNvSpPr/>
          <p:nvPr/>
        </p:nvSpPr>
        <p:spPr>
          <a:xfrm>
            <a:off x="7485352" y="2627826"/>
            <a:ext cx="522514" cy="1819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360378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73340-C0EC-5841-95DC-91A1215D8A3D}"/>
              </a:ext>
            </a:extLst>
          </p:cNvPr>
          <p:cNvSpPr>
            <a:spLocks noGrp="1"/>
          </p:cNvSpPr>
          <p:nvPr>
            <p:ph type="title"/>
          </p:nvPr>
        </p:nvSpPr>
        <p:spPr/>
        <p:txBody>
          <a:bodyPr/>
          <a:lstStyle/>
          <a:p>
            <a:r>
              <a:rPr lang="en-US" altLang="zh-CN" b="1" dirty="0"/>
              <a:t>Neural Network Part—</a:t>
            </a:r>
            <a:br>
              <a:rPr lang="en-US" altLang="zh-CN" b="1" dirty="0"/>
            </a:br>
            <a:r>
              <a:rPr lang="en-US" altLang="zh-CN" b="1" dirty="0"/>
              <a:t>Multilayer Perceptron</a:t>
            </a:r>
            <a:br>
              <a:rPr lang="en-US" altLang="zh-CN" b="1" i="1" dirty="0"/>
            </a:br>
            <a:endParaRPr kumimoji="1" lang="zh-CN" altLang="en-US" dirty="0"/>
          </a:p>
        </p:txBody>
      </p:sp>
      <p:sp>
        <p:nvSpPr>
          <p:cNvPr id="3" name="内容占位符 2">
            <a:extLst>
              <a:ext uri="{FF2B5EF4-FFF2-40B4-BE49-F238E27FC236}">
                <a16:creationId xmlns:a16="http://schemas.microsoft.com/office/drawing/2014/main" id="{1A9EC748-C7BB-BF4A-AF32-6EEE98617266}"/>
              </a:ext>
            </a:extLst>
          </p:cNvPr>
          <p:cNvSpPr>
            <a:spLocks noGrp="1"/>
          </p:cNvSpPr>
          <p:nvPr>
            <p:ph idx="1"/>
          </p:nvPr>
        </p:nvSpPr>
        <p:spPr>
          <a:xfrm>
            <a:off x="1154954" y="2866390"/>
            <a:ext cx="8825659" cy="3416300"/>
          </a:xfrm>
        </p:spPr>
        <p:txBody>
          <a:bodyPr>
            <a:normAutofit/>
          </a:bodyPr>
          <a:lstStyle/>
          <a:p>
            <a:r>
              <a:rPr kumimoji="1" lang="en-US" altLang="zh-CN" sz="1400" b="1" dirty="0">
                <a:solidFill>
                  <a:schemeClr val="tx1"/>
                </a:solidFill>
                <a:latin typeface="Times New Roman" panose="02020603050405020304" pitchFamily="18" charset="0"/>
                <a:cs typeface="Times New Roman" panose="02020603050405020304" pitchFamily="18" charset="0"/>
              </a:rPr>
              <a:t>BATCH_SIZE = 50</a:t>
            </a:r>
          </a:p>
          <a:p>
            <a:r>
              <a:rPr kumimoji="1" lang="en-US" altLang="zh-CN" sz="1400" b="1" dirty="0">
                <a:solidFill>
                  <a:schemeClr val="tx1"/>
                </a:solidFill>
                <a:latin typeface="Times New Roman" panose="02020603050405020304" pitchFamily="18" charset="0"/>
                <a:cs typeface="Times New Roman" panose="02020603050405020304" pitchFamily="18" charset="0"/>
              </a:rPr>
              <a:t>NUM_EPOCHS = 2000</a:t>
            </a:r>
          </a:p>
          <a:p>
            <a:r>
              <a:rPr kumimoji="1" lang="en-US" altLang="zh-CN" sz="1400" b="1" dirty="0">
                <a:solidFill>
                  <a:schemeClr val="tx1"/>
                </a:solidFill>
                <a:latin typeface="Times New Roman" panose="02020603050405020304" pitchFamily="18" charset="0"/>
                <a:cs typeface="Times New Roman" panose="02020603050405020304" pitchFamily="18" charset="0"/>
              </a:rPr>
              <a:t>LEARNING_RATE = 0.005</a:t>
            </a:r>
          </a:p>
          <a:p>
            <a:r>
              <a:rPr kumimoji="1" lang="en-US" altLang="zh-CN" sz="1400" b="1" dirty="0">
                <a:solidFill>
                  <a:schemeClr val="tx1"/>
                </a:solidFill>
                <a:latin typeface="Times New Roman" panose="02020603050405020304" pitchFamily="18" charset="0"/>
                <a:cs typeface="Times New Roman" panose="02020603050405020304" pitchFamily="18" charset="0"/>
              </a:rPr>
              <a:t>HIDDEN_NODE = 100</a:t>
            </a:r>
          </a:p>
          <a:p>
            <a:r>
              <a:rPr kumimoji="1" lang="en-US" altLang="zh-CN" sz="1400" b="1" dirty="0">
                <a:solidFill>
                  <a:schemeClr val="tx1"/>
                </a:solidFill>
                <a:latin typeface="Times New Roman" panose="02020603050405020304" pitchFamily="18" charset="0"/>
                <a:cs typeface="Times New Roman" panose="02020603050405020304" pitchFamily="18" charset="0"/>
              </a:rPr>
              <a:t>SEED_START = 10</a:t>
            </a:r>
          </a:p>
          <a:p>
            <a:r>
              <a:rPr kumimoji="1" lang="en-US" altLang="zh-CN" sz="1400" b="1" dirty="0">
                <a:solidFill>
                  <a:schemeClr val="tx1"/>
                </a:solidFill>
                <a:latin typeface="Times New Roman" panose="02020603050405020304" pitchFamily="18" charset="0"/>
                <a:cs typeface="Times New Roman" panose="02020603050405020304" pitchFamily="18" charset="0"/>
              </a:rPr>
              <a:t>LOSS_TARGET = 0.01</a:t>
            </a:r>
          </a:p>
          <a:p>
            <a:r>
              <a:rPr kumimoji="1" lang="en-US" altLang="zh-CN" sz="1400" b="1" dirty="0">
                <a:solidFill>
                  <a:schemeClr val="tx1"/>
                </a:solidFill>
                <a:latin typeface="Times New Roman" panose="02020603050405020304" pitchFamily="18" charset="0"/>
                <a:cs typeface="Times New Roman" panose="02020603050405020304" pitchFamily="18" charset="0"/>
              </a:rPr>
              <a:t>SEED_STEP = 5</a:t>
            </a:r>
            <a:endParaRPr kumimoji="1"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DA4ED75-DA54-FD45-AA7D-570421BB675E}"/>
              </a:ext>
            </a:extLst>
          </p:cNvPr>
          <p:cNvSpPr txBox="1"/>
          <p:nvPr/>
        </p:nvSpPr>
        <p:spPr>
          <a:xfrm>
            <a:off x="1154954" y="2377440"/>
            <a:ext cx="1997612"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Parameters:</a:t>
            </a:r>
            <a:endParaRPr kumimoji="1" lang="zh-CN" altLang="en-US" sz="20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030D0A1-B96C-2848-89F6-6759A4DE0B67}"/>
              </a:ext>
            </a:extLst>
          </p:cNvPr>
          <p:cNvSpPr txBox="1"/>
          <p:nvPr/>
        </p:nvSpPr>
        <p:spPr>
          <a:xfrm>
            <a:off x="4964954" y="2377440"/>
            <a:ext cx="1997612" cy="400110"/>
          </a:xfrm>
          <a:prstGeom prst="rect">
            <a:avLst/>
          </a:prstGeom>
          <a:noFill/>
        </p:spPr>
        <p:txBody>
          <a:bodyPr wrap="square" rtlCol="0">
            <a:spAutoFit/>
          </a:bodyPr>
          <a:lstStyle/>
          <a:p>
            <a:r>
              <a:rPr kumimoji="1" lang="en-US" altLang="zh-CN" sz="2000" b="1" dirty="0">
                <a:latin typeface="Times New Roman" panose="02020603050405020304" pitchFamily="18" charset="0"/>
                <a:cs typeface="Times New Roman" panose="02020603050405020304" pitchFamily="18" charset="0"/>
              </a:rPr>
              <a:t>Net Architecture:</a:t>
            </a:r>
            <a:endParaRPr kumimoji="1" lang="zh-CN" altLang="en-US" sz="2000"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C87E94B4-F6E2-6345-82F5-05C6BE4F7006}"/>
              </a:ext>
            </a:extLst>
          </p:cNvPr>
          <p:cNvPicPr/>
          <p:nvPr/>
        </p:nvPicPr>
        <p:blipFill>
          <a:blip r:embed="rId3">
            <a:extLst>
              <a:ext uri="{28A0092B-C50C-407E-A947-70E740481C1C}">
                <a14:useLocalDpi xmlns:a14="http://schemas.microsoft.com/office/drawing/2010/main" val="0"/>
              </a:ext>
            </a:extLst>
          </a:blip>
          <a:stretch>
            <a:fillRect/>
          </a:stretch>
        </p:blipFill>
        <p:spPr>
          <a:xfrm>
            <a:off x="5059956" y="3177813"/>
            <a:ext cx="5943600" cy="1570990"/>
          </a:xfrm>
          <a:prstGeom prst="rect">
            <a:avLst/>
          </a:prstGeom>
        </p:spPr>
      </p:pic>
    </p:spTree>
    <p:extLst>
      <p:ext uri="{BB962C8B-B14F-4D97-AF65-F5344CB8AC3E}">
        <p14:creationId xmlns:p14="http://schemas.microsoft.com/office/powerpoint/2010/main" val="2651428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65552-1095-E646-9DCE-10BFF159AF81}"/>
              </a:ext>
            </a:extLst>
          </p:cNvPr>
          <p:cNvSpPr>
            <a:spLocks noGrp="1"/>
          </p:cNvSpPr>
          <p:nvPr>
            <p:ph type="title"/>
          </p:nvPr>
        </p:nvSpPr>
        <p:spPr/>
        <p:txBody>
          <a:bodyPr/>
          <a:lstStyle/>
          <a:p>
            <a:r>
              <a:rPr lang="en-US" altLang="zh-CN" b="1" dirty="0"/>
              <a:t>Performance of</a:t>
            </a:r>
            <a:r>
              <a:rPr lang="zh-CN" altLang="en-US" b="1" dirty="0"/>
              <a:t> </a:t>
            </a:r>
            <a:r>
              <a:rPr lang="en-US" altLang="zh-CN" b="1" dirty="0"/>
              <a:t>Multilayer Perceptron</a:t>
            </a:r>
            <a:endParaRPr kumimoji="1" lang="zh-CN" altLang="en-US" dirty="0"/>
          </a:p>
        </p:txBody>
      </p:sp>
      <p:graphicFrame>
        <p:nvGraphicFramePr>
          <p:cNvPr id="4" name="Table 2">
            <a:extLst>
              <a:ext uri="{FF2B5EF4-FFF2-40B4-BE49-F238E27FC236}">
                <a16:creationId xmlns:a16="http://schemas.microsoft.com/office/drawing/2014/main" id="{FF6C77D1-DFEF-F242-A56E-180A85B703C4}"/>
              </a:ext>
            </a:extLst>
          </p:cNvPr>
          <p:cNvGraphicFramePr>
            <a:graphicFrameLocks noGrp="1"/>
          </p:cNvGraphicFramePr>
          <p:nvPr>
            <p:extLst>
              <p:ext uri="{D42A27DB-BD31-4B8C-83A1-F6EECF244321}">
                <p14:modId xmlns:p14="http://schemas.microsoft.com/office/powerpoint/2010/main" val="559331747"/>
              </p:ext>
            </p:extLst>
          </p:nvPr>
        </p:nvGraphicFramePr>
        <p:xfrm>
          <a:off x="3029943" y="2728390"/>
          <a:ext cx="5593553" cy="2209369"/>
        </p:xfrm>
        <a:graphic>
          <a:graphicData uri="http://schemas.openxmlformats.org/drawingml/2006/table">
            <a:tbl>
              <a:tblPr firstRow="1" bandRow="1">
                <a:tableStyleId>{5C22544A-7EE6-4342-B048-85BDC9FD1C3A}</a:tableStyleId>
              </a:tblPr>
              <a:tblGrid>
                <a:gridCol w="1381763">
                  <a:extLst>
                    <a:ext uri="{9D8B030D-6E8A-4147-A177-3AD203B41FA5}">
                      <a16:colId xmlns:a16="http://schemas.microsoft.com/office/drawing/2014/main" val="1917605166"/>
                    </a:ext>
                  </a:extLst>
                </a:gridCol>
                <a:gridCol w="1037759">
                  <a:extLst>
                    <a:ext uri="{9D8B030D-6E8A-4147-A177-3AD203B41FA5}">
                      <a16:colId xmlns:a16="http://schemas.microsoft.com/office/drawing/2014/main" val="2961405505"/>
                    </a:ext>
                  </a:extLst>
                </a:gridCol>
                <a:gridCol w="1037759">
                  <a:extLst>
                    <a:ext uri="{9D8B030D-6E8A-4147-A177-3AD203B41FA5}">
                      <a16:colId xmlns:a16="http://schemas.microsoft.com/office/drawing/2014/main" val="2363605143"/>
                    </a:ext>
                  </a:extLst>
                </a:gridCol>
                <a:gridCol w="1037759">
                  <a:extLst>
                    <a:ext uri="{9D8B030D-6E8A-4147-A177-3AD203B41FA5}">
                      <a16:colId xmlns:a16="http://schemas.microsoft.com/office/drawing/2014/main" val="3064030361"/>
                    </a:ext>
                  </a:extLst>
                </a:gridCol>
                <a:gridCol w="1098513">
                  <a:extLst>
                    <a:ext uri="{9D8B030D-6E8A-4147-A177-3AD203B41FA5}">
                      <a16:colId xmlns:a16="http://schemas.microsoft.com/office/drawing/2014/main" val="3709552663"/>
                    </a:ext>
                  </a:extLst>
                </a:gridCol>
              </a:tblGrid>
              <a:tr h="431737">
                <a:tc>
                  <a:txBody>
                    <a:bodyPr/>
                    <a:lstStyle/>
                    <a:p>
                      <a:pPr algn="ct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000" b="1" dirty="0">
                          <a:solidFill>
                            <a:schemeClr val="bg1"/>
                          </a:solidFill>
                          <a:latin typeface="Times New Roman" panose="02020603050405020304" pitchFamily="18" charset="0"/>
                          <a:cs typeface="Times New Roman" panose="02020603050405020304" pitchFamily="18" charset="0"/>
                        </a:rPr>
                        <a:t>Class 0</a:t>
                      </a:r>
                    </a:p>
                  </a:txBody>
                  <a:tcPr/>
                </a:tc>
                <a:tc>
                  <a:txBody>
                    <a:bodyPr/>
                    <a:lstStyle/>
                    <a:p>
                      <a:pPr algn="ctr"/>
                      <a:r>
                        <a:rPr lang="en-US" sz="1000" b="1" dirty="0">
                          <a:solidFill>
                            <a:schemeClr val="bg1"/>
                          </a:solidFill>
                          <a:latin typeface="Times New Roman" panose="02020603050405020304" pitchFamily="18" charset="0"/>
                          <a:cs typeface="Times New Roman" panose="02020603050405020304" pitchFamily="18" charset="0"/>
                        </a:rPr>
                        <a:t>Class 1</a:t>
                      </a:r>
                    </a:p>
                  </a:txBody>
                  <a:tcPr/>
                </a:tc>
                <a:tc>
                  <a:txBody>
                    <a:bodyPr/>
                    <a:lstStyle/>
                    <a:p>
                      <a:pPr algn="ctr"/>
                      <a:r>
                        <a:rPr lang="en-US" sz="1000" b="1" dirty="0">
                          <a:solidFill>
                            <a:schemeClr val="bg1"/>
                          </a:solidFill>
                          <a:latin typeface="Times New Roman" panose="02020603050405020304" pitchFamily="18" charset="0"/>
                          <a:cs typeface="Times New Roman" panose="02020603050405020304" pitchFamily="18" charset="0"/>
                        </a:rPr>
                        <a:t>Class 2</a:t>
                      </a:r>
                    </a:p>
                  </a:txBody>
                  <a:tcPr/>
                </a:tc>
                <a:tc>
                  <a:txBody>
                    <a:bodyPr/>
                    <a:lstStyle/>
                    <a:p>
                      <a:pPr algn="ctr"/>
                      <a:r>
                        <a:rPr lang="en-US" sz="1000" b="1" dirty="0">
                          <a:solidFill>
                            <a:schemeClr val="bg1"/>
                          </a:solidFill>
                          <a:latin typeface="Times New Roman" panose="02020603050405020304" pitchFamily="18" charset="0"/>
                          <a:cs typeface="Times New Roman" panose="02020603050405020304" pitchFamily="18" charset="0"/>
                        </a:rPr>
                        <a:t>Class 3</a:t>
                      </a:r>
                    </a:p>
                  </a:txBody>
                  <a:tcPr/>
                </a:tc>
                <a:extLst>
                  <a:ext uri="{0D108BD9-81ED-4DB2-BD59-A6C34878D82A}">
                    <a16:rowId xmlns:a16="http://schemas.microsoft.com/office/drawing/2014/main" val="2436008785"/>
                  </a:ext>
                </a:extLst>
              </a:tr>
              <a:tr h="402661">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Accuracy</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95</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88</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88</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94</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89130835"/>
                  </a:ext>
                </a:extLst>
              </a:tr>
              <a:tr h="527515">
                <a:tc>
                  <a:txBody>
                    <a:bodyPr/>
                    <a:lstStyle/>
                    <a:p>
                      <a:pPr algn="ctr"/>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Precision Score</a:t>
                      </a: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94.12</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88015</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89.26</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94.48</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02842403"/>
                  </a:ext>
                </a:extLst>
              </a:tr>
              <a:tr h="435433">
                <a:tc>
                  <a:txBody>
                    <a:bodyPr/>
                    <a:lstStyle/>
                    <a:p>
                      <a:pPr algn="ctr"/>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Recall Score</a:t>
                      </a: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95.36</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88.15</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88.08</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9</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4.48</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12091816"/>
                  </a:ext>
                </a:extLst>
              </a:tr>
              <a:tr h="412023">
                <a:tc>
                  <a:txBody>
                    <a:bodyPr/>
                    <a:lstStyle/>
                    <a:p>
                      <a:pPr algn="ctr"/>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F1-Score</a:t>
                      </a:r>
                    </a:p>
                  </a:txBody>
                  <a:tcPr/>
                </a:tc>
                <a:tc>
                  <a:txBody>
                    <a:bodyPr/>
                    <a:lstStyle/>
                    <a:p>
                      <a:pPr algn="ctr"/>
                      <a:r>
                        <a:rPr lang="en-US" sz="1000" b="1" dirty="0">
                          <a:solidFill>
                            <a:schemeClr val="tx1">
                              <a:lumMod val="85000"/>
                              <a:lumOff val="15000"/>
                            </a:schemeClr>
                          </a:solidFill>
                          <a:latin typeface="Times New Roman" panose="02020603050405020304" pitchFamily="18" charset="0"/>
                          <a:cs typeface="Times New Roman" panose="02020603050405020304" pitchFamily="18" charset="0"/>
                        </a:rPr>
                        <a:t>9</a:t>
                      </a: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4.74</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88.15</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88.67</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altLang="zh-CN" sz="1000" b="1" dirty="0">
                          <a:solidFill>
                            <a:schemeClr val="tx1">
                              <a:lumMod val="85000"/>
                              <a:lumOff val="15000"/>
                            </a:schemeClr>
                          </a:solidFill>
                          <a:latin typeface="Times New Roman" panose="02020603050405020304" pitchFamily="18" charset="0"/>
                          <a:cs typeface="Times New Roman" panose="02020603050405020304" pitchFamily="18" charset="0"/>
                        </a:rPr>
                        <a:t>94.48</a:t>
                      </a:r>
                      <a:endParaRPr lang="en-US" sz="10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3354151"/>
                  </a:ext>
                </a:extLst>
              </a:tr>
            </a:tbl>
          </a:graphicData>
        </a:graphic>
      </p:graphicFrame>
      <p:sp>
        <p:nvSpPr>
          <p:cNvPr id="5" name="文本框 4">
            <a:extLst>
              <a:ext uri="{FF2B5EF4-FFF2-40B4-BE49-F238E27FC236}">
                <a16:creationId xmlns:a16="http://schemas.microsoft.com/office/drawing/2014/main" id="{E6135EE7-0BA1-574F-A615-0626259A413A}"/>
              </a:ext>
            </a:extLst>
          </p:cNvPr>
          <p:cNvSpPr txBox="1"/>
          <p:nvPr/>
        </p:nvSpPr>
        <p:spPr>
          <a:xfrm>
            <a:off x="3179299" y="5275385"/>
            <a:ext cx="7202658" cy="369332"/>
          </a:xfrm>
          <a:prstGeom prst="rect">
            <a:avLst/>
          </a:prstGeom>
          <a:noFill/>
        </p:spPr>
        <p:txBody>
          <a:bodyPr wrap="square" rtlCol="0">
            <a:spAutoFit/>
          </a:bodyPr>
          <a:lstStyle/>
          <a:p>
            <a:r>
              <a:rPr kumimoji="1" lang="en-US" altLang="zh-CN" b="1" dirty="0">
                <a:latin typeface="Times New Roman" panose="02020603050405020304" pitchFamily="18" charset="0"/>
                <a:cs typeface="Times New Roman" panose="02020603050405020304" pitchFamily="18" charset="0"/>
              </a:rPr>
              <a:t>All</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index</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bigger</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than</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80%</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which</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is</a:t>
            </a:r>
            <a:r>
              <a:rPr kumimoji="1" lang="zh-CN" altLang="en-US" b="1" dirty="0">
                <a:latin typeface="Times New Roman" panose="02020603050405020304" pitchFamily="18" charset="0"/>
                <a:cs typeface="Times New Roman" panose="02020603050405020304" pitchFamily="18" charset="0"/>
              </a:rPr>
              <a:t> </a:t>
            </a:r>
            <a:r>
              <a:rPr kumimoji="1" lang="en-US" altLang="zh-CN" b="1" dirty="0">
                <a:latin typeface="Times New Roman" panose="02020603050405020304" pitchFamily="18" charset="0"/>
                <a:cs typeface="Times New Roman" panose="02020603050405020304" pitchFamily="18" charset="0"/>
              </a:rPr>
              <a:t>good</a:t>
            </a:r>
            <a:endParaRPr kumimoji="1"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6910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5308D-94B1-E54E-AD47-7CC0FA2D75C9}"/>
              </a:ext>
            </a:extLst>
          </p:cNvPr>
          <p:cNvSpPr>
            <a:spLocks noGrp="1"/>
          </p:cNvSpPr>
          <p:nvPr>
            <p:ph type="title"/>
          </p:nvPr>
        </p:nvSpPr>
        <p:spPr/>
        <p:txBody>
          <a:bodyPr/>
          <a:lstStyle/>
          <a:p>
            <a:r>
              <a:rPr lang="en-US" altLang="zh-CN" b="1" dirty="0"/>
              <a:t>Models Comparison</a:t>
            </a:r>
            <a:br>
              <a:rPr lang="en-US" altLang="zh-CN" b="1" dirty="0"/>
            </a:br>
            <a:endParaRPr kumimoji="1" lang="zh-CN" altLang="en-US" dirty="0"/>
          </a:p>
        </p:txBody>
      </p:sp>
      <p:pic>
        <p:nvPicPr>
          <p:cNvPr id="5" name="图片 4">
            <a:extLst>
              <a:ext uri="{FF2B5EF4-FFF2-40B4-BE49-F238E27FC236}">
                <a16:creationId xmlns:a16="http://schemas.microsoft.com/office/drawing/2014/main" id="{4E27D5DA-A4DF-124A-A8CA-B7CDC2024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2905" y="2465168"/>
            <a:ext cx="4978400" cy="1955800"/>
          </a:xfrm>
          <a:prstGeom prst="rect">
            <a:avLst/>
          </a:prstGeom>
        </p:spPr>
      </p:pic>
      <p:sp>
        <p:nvSpPr>
          <p:cNvPr id="6" name="矩形 5">
            <a:extLst>
              <a:ext uri="{FF2B5EF4-FFF2-40B4-BE49-F238E27FC236}">
                <a16:creationId xmlns:a16="http://schemas.microsoft.com/office/drawing/2014/main" id="{BA4A790C-ED66-8B45-A00A-57E913505226}"/>
              </a:ext>
            </a:extLst>
          </p:cNvPr>
          <p:cNvSpPr/>
          <p:nvPr/>
        </p:nvSpPr>
        <p:spPr>
          <a:xfrm>
            <a:off x="2836984" y="5205504"/>
            <a:ext cx="6096000" cy="646331"/>
          </a:xfrm>
          <a:prstGeom prst="rect">
            <a:avLst/>
          </a:prstGeom>
        </p:spPr>
        <p:txBody>
          <a:bodyPr>
            <a:spAutoFit/>
          </a:bodyPr>
          <a:lstStyle/>
          <a:p>
            <a:pPr algn="ctr"/>
            <a:r>
              <a:rPr lang="en-US" altLang="zh-CN" b="1" dirty="0">
                <a:solidFill>
                  <a:srgbClr val="000000"/>
                </a:solidFill>
                <a:latin typeface="Helvetica Neue" panose="02000503000000020004" pitchFamily="2" charset="0"/>
              </a:rPr>
              <a:t>The performance of MLP is better than other models, and every indictor for MLP is bigger than 90%</a:t>
            </a:r>
          </a:p>
        </p:txBody>
      </p:sp>
      <p:sp>
        <p:nvSpPr>
          <p:cNvPr id="7" name="框架 6">
            <a:extLst>
              <a:ext uri="{FF2B5EF4-FFF2-40B4-BE49-F238E27FC236}">
                <a16:creationId xmlns:a16="http://schemas.microsoft.com/office/drawing/2014/main" id="{62927A6E-4D23-1348-9977-2D769C987590}"/>
              </a:ext>
            </a:extLst>
          </p:cNvPr>
          <p:cNvSpPr/>
          <p:nvPr/>
        </p:nvSpPr>
        <p:spPr>
          <a:xfrm>
            <a:off x="3212905" y="3207434"/>
            <a:ext cx="4978400" cy="436098"/>
          </a:xfrm>
          <a:prstGeom prst="frame">
            <a:avLst/>
          </a:prstGeom>
          <a:ln>
            <a:solidFill>
              <a:schemeClr val="accent1">
                <a:shade val="5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52756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cell phone&#10;&#10;Description generated with high confidence">
            <a:extLst>
              <a:ext uri="{FF2B5EF4-FFF2-40B4-BE49-F238E27FC236}">
                <a16:creationId xmlns:a16="http://schemas.microsoft.com/office/drawing/2014/main" id="{12B53493-3A28-4289-9F06-968F6DD18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627" y="2509870"/>
            <a:ext cx="4270373" cy="4076668"/>
          </a:xfrm>
          <a:prstGeom prst="rect">
            <a:avLst/>
          </a:prstGeom>
        </p:spPr>
      </p:pic>
      <p:sp>
        <p:nvSpPr>
          <p:cNvPr id="7" name="Title 6">
            <a:extLst>
              <a:ext uri="{FF2B5EF4-FFF2-40B4-BE49-F238E27FC236}">
                <a16:creationId xmlns:a16="http://schemas.microsoft.com/office/drawing/2014/main" id="{DAC64E62-1123-497A-83E2-2ECF298A827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latin typeface="Arial Black" panose="020B0A04020102020204" pitchFamily="34" charset="0"/>
              </a:rPr>
              <a:t>Conclusion</a:t>
            </a:r>
          </a:p>
        </p:txBody>
      </p:sp>
      <p:sp>
        <p:nvSpPr>
          <p:cNvPr id="13" name="TextBox 12">
            <a:extLst>
              <a:ext uri="{FF2B5EF4-FFF2-40B4-BE49-F238E27FC236}">
                <a16:creationId xmlns:a16="http://schemas.microsoft.com/office/drawing/2014/main" id="{333C4361-3F49-4DCF-A8BC-8E5CF2C5BDAA}"/>
              </a:ext>
            </a:extLst>
          </p:cNvPr>
          <p:cNvSpPr txBox="1"/>
          <p:nvPr/>
        </p:nvSpPr>
        <p:spPr>
          <a:xfrm>
            <a:off x="506414" y="2402105"/>
            <a:ext cx="8637586" cy="2532681"/>
          </a:xfrm>
          <a:prstGeom prst="rect">
            <a:avLst/>
          </a:prstGeom>
          <a:noFill/>
        </p:spPr>
        <p:txBody>
          <a:bodyPr wrap="square" rtlCol="0">
            <a:spAutoFit/>
          </a:bodyPr>
          <a:lstStyle/>
          <a:p>
            <a:pPr marL="342900" indent="-342900">
              <a:lnSpc>
                <a:spcPct val="150000"/>
              </a:lnSpc>
              <a:buAutoNum type="arabicParenR"/>
            </a:pPr>
            <a:r>
              <a:rPr lang="en-US" b="1" dirty="0">
                <a:latin typeface="Times New Roman" panose="02020603050405020304" pitchFamily="18" charset="0"/>
                <a:cs typeface="Times New Roman" panose="02020603050405020304" pitchFamily="18" charset="0"/>
              </a:rPr>
              <a:t>W</a:t>
            </a:r>
            <a:r>
              <a:rPr lang="en-US" b="1" dirty="0">
                <a:effectLst/>
                <a:latin typeface="Times New Roman" panose="02020603050405020304" pitchFamily="18" charset="0"/>
                <a:cs typeface="Times New Roman" panose="02020603050405020304" pitchFamily="18" charset="0"/>
              </a:rPr>
              <a:t>e see there are store correlation between </a:t>
            </a:r>
            <a:r>
              <a:rPr lang="en-US" b="1" u="sng" dirty="0">
                <a:effectLst/>
                <a:latin typeface="Times New Roman" panose="02020603050405020304" pitchFamily="18" charset="0"/>
                <a:cs typeface="Times New Roman" panose="02020603050405020304" pitchFamily="18" charset="0"/>
              </a:rPr>
              <a:t>"fc" and "pc” and there are </a:t>
            </a:r>
            <a:r>
              <a:rPr lang="en-US" b="1" u="sng" dirty="0">
                <a:latin typeface="Times New Roman" panose="02020603050405020304" pitchFamily="18" charset="0"/>
                <a:cs typeface="Times New Roman" panose="02020603050405020304" pitchFamily="18" charset="0"/>
              </a:rPr>
              <a:t>moderate correlation between "</a:t>
            </a:r>
            <a:r>
              <a:rPr lang="en-US" b="1" u="sng" dirty="0" err="1">
                <a:effectLst/>
                <a:latin typeface="Times New Roman" panose="02020603050405020304" pitchFamily="18" charset="0"/>
                <a:cs typeface="Times New Roman" panose="02020603050405020304" pitchFamily="18" charset="0"/>
              </a:rPr>
              <a:t>px_width</a:t>
            </a:r>
            <a:r>
              <a:rPr lang="en-US" b="1" u="sng" dirty="0">
                <a:effectLst/>
                <a:latin typeface="Times New Roman" panose="02020603050405020304" pitchFamily="18" charset="0"/>
                <a:cs typeface="Times New Roman" panose="02020603050405020304" pitchFamily="18" charset="0"/>
              </a:rPr>
              <a:t>" and "</a:t>
            </a:r>
            <a:r>
              <a:rPr lang="en-US" b="1" u="sng" dirty="0" err="1">
                <a:effectLst/>
                <a:latin typeface="Times New Roman" panose="02020603050405020304" pitchFamily="18" charset="0"/>
                <a:cs typeface="Times New Roman" panose="02020603050405020304" pitchFamily="18" charset="0"/>
              </a:rPr>
              <a:t>px_height</a:t>
            </a:r>
            <a:r>
              <a:rPr lang="en-US" b="1" u="sng" dirty="0">
                <a:effectLst/>
                <a:latin typeface="Times New Roman" panose="02020603050405020304" pitchFamily="18" charset="0"/>
                <a:cs typeface="Times New Roman" panose="02020603050405020304" pitchFamily="18" charset="0"/>
              </a:rPr>
              <a:t>", "</a:t>
            </a:r>
            <a:r>
              <a:rPr lang="en-US" b="1" u="sng" dirty="0" err="1">
                <a:effectLst/>
                <a:latin typeface="Times New Roman" panose="02020603050405020304" pitchFamily="18" charset="0"/>
                <a:cs typeface="Times New Roman" panose="02020603050405020304" pitchFamily="18" charset="0"/>
              </a:rPr>
              <a:t>sc_w</a:t>
            </a:r>
            <a:r>
              <a:rPr lang="en-US" b="1" u="sng" dirty="0">
                <a:effectLst/>
                <a:latin typeface="Times New Roman" panose="02020603050405020304" pitchFamily="18" charset="0"/>
                <a:cs typeface="Times New Roman" panose="02020603050405020304" pitchFamily="18" charset="0"/>
              </a:rPr>
              <a:t>" and "</a:t>
            </a:r>
            <a:r>
              <a:rPr lang="en-US" b="1" u="sng" dirty="0" err="1">
                <a:effectLst/>
                <a:latin typeface="Times New Roman" panose="02020603050405020304" pitchFamily="18" charset="0"/>
                <a:cs typeface="Times New Roman" panose="02020603050405020304" pitchFamily="18" charset="0"/>
              </a:rPr>
              <a:t>sc_h</a:t>
            </a:r>
            <a:r>
              <a:rPr lang="en-US" b="1" u="sng" dirty="0">
                <a:effectLst/>
                <a:latin typeface="Times New Roman" panose="02020603050405020304" pitchFamily="18" charset="0"/>
                <a:cs typeface="Times New Roman" panose="02020603050405020304" pitchFamily="18" charset="0"/>
              </a:rPr>
              <a:t>". </a:t>
            </a:r>
          </a:p>
          <a:p>
            <a:pPr marL="342900" indent="-342900">
              <a:lnSpc>
                <a:spcPct val="150000"/>
              </a:lnSpc>
              <a:buAutoNum type="arabicParenR"/>
            </a:pPr>
            <a:endParaRPr lang="en-US" b="1" dirty="0">
              <a:effectLst/>
              <a:latin typeface="Times New Roman" panose="02020603050405020304" pitchFamily="18" charset="0"/>
              <a:cs typeface="Times New Roman" panose="02020603050405020304" pitchFamily="18" charset="0"/>
            </a:endParaRPr>
          </a:p>
          <a:p>
            <a:pPr marL="342900" indent="-342900">
              <a:lnSpc>
                <a:spcPct val="150000"/>
              </a:lnSpc>
              <a:buAutoNum type="arabicParenR"/>
            </a:pPr>
            <a:r>
              <a:rPr lang="en-US" b="1" dirty="0">
                <a:latin typeface="Times New Roman" panose="02020603050405020304" pitchFamily="18" charset="0"/>
                <a:cs typeface="Times New Roman" panose="02020603050405020304" pitchFamily="18" charset="0"/>
              </a:rPr>
              <a:t>W</a:t>
            </a:r>
            <a:r>
              <a:rPr lang="en-US" b="1" dirty="0">
                <a:effectLst/>
                <a:latin typeface="Times New Roman" panose="02020603050405020304" pitchFamily="18" charset="0"/>
                <a:cs typeface="Times New Roman" panose="02020603050405020304" pitchFamily="18" charset="0"/>
              </a:rPr>
              <a:t>e can also clearly find the </a:t>
            </a:r>
            <a:r>
              <a:rPr lang="en-US" b="1" u="sng" dirty="0">
                <a:effectLst/>
                <a:latin typeface="Times New Roman" panose="02020603050405020304" pitchFamily="18" charset="0"/>
                <a:cs typeface="Times New Roman" panose="02020603050405020304" pitchFamily="18" charset="0"/>
              </a:rPr>
              <a:t>"ram", "</a:t>
            </a:r>
            <a:r>
              <a:rPr lang="en-US" b="1" u="sng" dirty="0" err="1">
                <a:effectLst/>
                <a:latin typeface="Times New Roman" panose="02020603050405020304" pitchFamily="18" charset="0"/>
                <a:cs typeface="Times New Roman" panose="02020603050405020304" pitchFamily="18" charset="0"/>
              </a:rPr>
              <a:t>battery_power</a:t>
            </a:r>
            <a:r>
              <a:rPr lang="en-US" b="1" u="sng" dirty="0">
                <a:effectLst/>
                <a:latin typeface="Times New Roman" panose="02020603050405020304" pitchFamily="18" charset="0"/>
                <a:cs typeface="Times New Roman" panose="02020603050405020304" pitchFamily="18" charset="0"/>
              </a:rPr>
              <a:t>” </a:t>
            </a:r>
            <a:r>
              <a:rPr lang="en-US" b="1" dirty="0">
                <a:effectLst/>
                <a:latin typeface="Times New Roman" panose="02020603050405020304" pitchFamily="18" charset="0"/>
                <a:cs typeface="Times New Roman" panose="02020603050405020304" pitchFamily="18" charset="0"/>
              </a:rPr>
              <a:t>are most related to our target variable- </a:t>
            </a:r>
            <a:r>
              <a:rPr lang="en-US" b="1" u="sng" dirty="0">
                <a:effectLst/>
                <a:latin typeface="Times New Roman" panose="02020603050405020304" pitchFamily="18" charset="0"/>
                <a:cs typeface="Times New Roman" panose="02020603050405020304" pitchFamily="18" charset="0"/>
              </a:rPr>
              <a:t>"</a:t>
            </a:r>
            <a:r>
              <a:rPr lang="en-US" b="1" u="sng" dirty="0" err="1">
                <a:effectLst/>
                <a:latin typeface="Times New Roman" panose="02020603050405020304" pitchFamily="18" charset="0"/>
                <a:cs typeface="Times New Roman" panose="02020603050405020304" pitchFamily="18" charset="0"/>
              </a:rPr>
              <a:t>price_range</a:t>
            </a:r>
            <a:r>
              <a:rPr lang="en-US" b="1" u="sng" dirty="0">
                <a:effectLst/>
                <a:latin typeface="Times New Roman" panose="02020603050405020304" pitchFamily="18" charset="0"/>
                <a:cs typeface="Times New Roman" panose="02020603050405020304" pitchFamily="18" charset="0"/>
              </a:rPr>
              <a:t>". </a:t>
            </a:r>
            <a:endParaRPr lang="en-US" b="1" u="sng" dirty="0">
              <a:latin typeface="Times New Roman" panose="02020603050405020304" pitchFamily="18" charset="0"/>
              <a:cs typeface="Times New Roman" panose="02020603050405020304" pitchFamily="18" charset="0"/>
            </a:endParaRPr>
          </a:p>
          <a:p>
            <a:pPr>
              <a:lnSpc>
                <a:spcPct val="150000"/>
              </a:lnSpc>
            </a:pPr>
            <a:r>
              <a:rPr lang="en-US" altLang="zh-CN" b="1"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a:t>
            </a:r>
            <a:r>
              <a:rPr lang="en-US" b="1" dirty="0">
                <a:solidFill>
                  <a:schemeClr val="tx1"/>
                </a:solidFill>
                <a:latin typeface="Times New Roman" panose="02020603050405020304" pitchFamily="18" charset="0"/>
                <a:cs typeface="Times New Roman" panose="02020603050405020304" pitchFamily="18" charset="0"/>
              </a:rPr>
              <a:t> MLP is the best model to predict price range of mobile phone.</a:t>
            </a:r>
            <a:endParaRPr lang="en-US" altLang="zh-C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580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1F121-B353-438E-BBF2-AE333C3BC57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effectLst>
                  <a:outerShdw blurRad="38100" dist="38100" dir="2700000" algn="tl">
                    <a:srgbClr val="000000">
                      <a:alpha val="43137"/>
                    </a:srgbClr>
                  </a:outerShdw>
                </a:effectLst>
                <a:latin typeface="Arial Black" panose="020B0A04020102020204" pitchFamily="34" charset="0"/>
              </a:rPr>
              <a:t>Gantt Chart</a:t>
            </a:r>
          </a:p>
        </p:txBody>
      </p:sp>
      <p:pic>
        <p:nvPicPr>
          <p:cNvPr id="5" name="Content Placeholder 4" descr="A screenshot of a cell phone&#10;&#10;Description generated with high confidence">
            <a:extLst>
              <a:ext uri="{FF2B5EF4-FFF2-40B4-BE49-F238E27FC236}">
                <a16:creationId xmlns:a16="http://schemas.microsoft.com/office/drawing/2014/main" id="{5D34FE52-F331-4685-9CDA-04CDB1B0CB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2976" y="1536331"/>
            <a:ext cx="9769033" cy="5211710"/>
          </a:xfrm>
          <a:prstGeom prst="rect">
            <a:avLst/>
          </a:prstGeom>
        </p:spPr>
      </p:pic>
    </p:spTree>
    <p:extLst>
      <p:ext uri="{BB962C8B-B14F-4D97-AF65-F5344CB8AC3E}">
        <p14:creationId xmlns:p14="http://schemas.microsoft.com/office/powerpoint/2010/main" val="3099339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032B8-F143-436D-B641-19EC8F2D32F7}"/>
              </a:ext>
            </a:extLst>
          </p:cNvPr>
          <p:cNvSpPr>
            <a:spLocks noGrp="1"/>
          </p:cNvSpPr>
          <p:nvPr>
            <p:ph type="title"/>
          </p:nvPr>
        </p:nvSpPr>
        <p:spPr>
          <a:xfrm>
            <a:off x="966671" y="4290980"/>
            <a:ext cx="7410681" cy="1737360"/>
          </a:xfrm>
        </p:spPr>
        <p:txBody>
          <a:bodyPr>
            <a:normAutofit/>
          </a:bodyPr>
          <a:lstStyle/>
          <a:p>
            <a:r>
              <a:rPr lang="en-US" sz="6600" dirty="0">
                <a:solidFill>
                  <a:schemeClr val="bg2">
                    <a:lumMod val="50000"/>
                  </a:schemeClr>
                </a:solidFill>
                <a:latin typeface="Bernard MT Condensed" panose="02050806060905020404" pitchFamily="18" charset="0"/>
              </a:rPr>
              <a:t>Thank You</a:t>
            </a:r>
          </a:p>
        </p:txBody>
      </p:sp>
      <p:sp>
        <p:nvSpPr>
          <p:cNvPr id="4" name="TextBox 3">
            <a:extLst>
              <a:ext uri="{FF2B5EF4-FFF2-40B4-BE49-F238E27FC236}">
                <a16:creationId xmlns:a16="http://schemas.microsoft.com/office/drawing/2014/main" id="{2103EA01-045D-4266-B7D0-20921D741C1B}"/>
              </a:ext>
            </a:extLst>
          </p:cNvPr>
          <p:cNvSpPr txBox="1"/>
          <p:nvPr/>
        </p:nvSpPr>
        <p:spPr>
          <a:xfrm>
            <a:off x="1350983" y="2521831"/>
            <a:ext cx="4394200" cy="2123658"/>
          </a:xfrm>
          <a:prstGeom prst="rect">
            <a:avLst/>
          </a:prstGeom>
          <a:noFill/>
        </p:spPr>
        <p:txBody>
          <a:bodyPr wrap="square" rtlCol="0">
            <a:spAutoFit/>
          </a:bodyPr>
          <a:lstStyle/>
          <a:p>
            <a:r>
              <a:rPr lang="en-US" sz="6600" dirty="0">
                <a:latin typeface="Bernard MT Condensed" panose="02050806060905020404" pitchFamily="18" charset="0"/>
              </a:rPr>
              <a:t>End….</a:t>
            </a:r>
            <a:r>
              <a:rPr lang="zh-CN" altLang="en-US" sz="6600" dirty="0">
                <a:latin typeface="Bernard MT Condensed" panose="02050806060905020404" pitchFamily="18" charset="0"/>
              </a:rPr>
              <a:t> </a:t>
            </a:r>
            <a:r>
              <a:rPr lang="en-US" altLang="zh-CN" sz="6600" dirty="0">
                <a:latin typeface="Bernard MT Condensed" panose="02050806060905020404" pitchFamily="18" charset="0"/>
              </a:rPr>
              <a:t>Questions?</a:t>
            </a:r>
            <a:endParaRPr lang="en-US" sz="6600" dirty="0">
              <a:latin typeface="Bernard MT Condensed" panose="02050806060905020404" pitchFamily="18" charset="0"/>
            </a:endParaRPr>
          </a:p>
        </p:txBody>
      </p:sp>
      <p:pic>
        <p:nvPicPr>
          <p:cNvPr id="5" name="Picture 4" descr="A picture containing hanger&#10;&#10;Description generated with high confidence">
            <a:extLst>
              <a:ext uri="{FF2B5EF4-FFF2-40B4-BE49-F238E27FC236}">
                <a16:creationId xmlns:a16="http://schemas.microsoft.com/office/drawing/2014/main" id="{38401B16-4376-4E2D-A539-989690296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514" y="2608865"/>
            <a:ext cx="6076950" cy="3419475"/>
          </a:xfrm>
          <a:prstGeom prst="rect">
            <a:avLst/>
          </a:prstGeom>
        </p:spPr>
      </p:pic>
    </p:spTree>
    <p:extLst>
      <p:ext uri="{BB962C8B-B14F-4D97-AF65-F5344CB8AC3E}">
        <p14:creationId xmlns:p14="http://schemas.microsoft.com/office/powerpoint/2010/main" val="4068524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8F3D5-6559-4484-A2F1-87B33CCD5EB7}"/>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latin typeface="Arial Black" panose="020B0A04020102020204" pitchFamily="34" charset="0"/>
              </a:rPr>
              <a:t>Reference</a:t>
            </a:r>
          </a:p>
        </p:txBody>
      </p:sp>
      <p:sp>
        <p:nvSpPr>
          <p:cNvPr id="3" name="Content Placeholder 2">
            <a:extLst>
              <a:ext uri="{FF2B5EF4-FFF2-40B4-BE49-F238E27FC236}">
                <a16:creationId xmlns:a16="http://schemas.microsoft.com/office/drawing/2014/main" id="{3A6B50F6-E9A2-4FEE-B33F-D98C4D8053E2}"/>
              </a:ext>
            </a:extLst>
          </p:cNvPr>
          <p:cNvSpPr>
            <a:spLocks noGrp="1"/>
          </p:cNvSpPr>
          <p:nvPr>
            <p:ph idx="1"/>
          </p:nvPr>
        </p:nvSpPr>
        <p:spPr/>
        <p:txBody>
          <a:bodyPr/>
          <a:lstStyle/>
          <a:p>
            <a:r>
              <a:rPr lang="en-US" dirty="0"/>
              <a:t>https://www.financialexpress.com/industry/gst-impact-on-mobile-phone-after-apple-iphone-asus-zenfone-3-zenfone-3-max-prices-cut-by-as-much-as-rs-3000-check-new-rates/745444/</a:t>
            </a:r>
          </a:p>
          <a:p>
            <a:r>
              <a:rPr lang="en-US" dirty="0"/>
              <a:t>https://www.xcite.com/phones/mobile-phones.html</a:t>
            </a:r>
          </a:p>
          <a:p>
            <a:r>
              <a:rPr lang="en-US" dirty="0"/>
              <a:t>https://www.mprc.co/mobile-phone-price-list/</a:t>
            </a:r>
          </a:p>
          <a:p>
            <a:r>
              <a:rPr lang="en-US" dirty="0"/>
              <a:t>https://www.kaggle.com/iabhishekofficial/mobile-price-classification</a:t>
            </a:r>
          </a:p>
          <a:p>
            <a:endParaRPr lang="en-US" dirty="0"/>
          </a:p>
        </p:txBody>
      </p:sp>
    </p:spTree>
    <p:extLst>
      <p:ext uri="{BB962C8B-B14F-4D97-AF65-F5344CB8AC3E}">
        <p14:creationId xmlns:p14="http://schemas.microsoft.com/office/powerpoint/2010/main" val="241579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E174-63E7-4A88-B98B-75461B0D8BE4}"/>
              </a:ext>
            </a:extLst>
          </p:cNvPr>
          <p:cNvSpPr>
            <a:spLocks noGrp="1"/>
          </p:cNvSpPr>
          <p:nvPr>
            <p:ph type="title"/>
          </p:nvPr>
        </p:nvSpPr>
        <p:spPr/>
        <p:txBody>
          <a:bodyPr>
            <a:normAutofit/>
          </a:bodyPr>
          <a:lstStyle/>
          <a:p>
            <a:r>
              <a:rPr lang="en-US" altLang="zh-CN" b="1" dirty="0">
                <a:effectLst>
                  <a:outerShdw blurRad="38100" dist="38100" dir="2700000" algn="tl">
                    <a:srgbClr val="000000">
                      <a:alpha val="43137"/>
                    </a:srgbClr>
                  </a:outerShdw>
                </a:effectLst>
                <a:latin typeface="Times New Roman" charset="0"/>
                <a:ea typeface="Times New Roman" charset="0"/>
                <a:cs typeface="Times New Roman" charset="0"/>
              </a:rPr>
              <a:t>Dataset</a:t>
            </a:r>
            <a:r>
              <a:rPr lang="zh-CN" altLang="en-US" b="1" dirty="0">
                <a:effectLst>
                  <a:outerShdw blurRad="38100" dist="38100" dir="2700000" algn="tl">
                    <a:srgbClr val="000000">
                      <a:alpha val="43137"/>
                    </a:srgbClr>
                  </a:outerShdw>
                </a:effectLst>
                <a:latin typeface="Times New Roman" charset="0"/>
                <a:ea typeface="Times New Roman" charset="0"/>
                <a:cs typeface="Times New Roman" charset="0"/>
              </a:rPr>
              <a:t> </a:t>
            </a:r>
            <a:r>
              <a:rPr lang="en-US" altLang="zh-CN" b="1" dirty="0">
                <a:effectLst>
                  <a:outerShdw blurRad="38100" dist="38100" dir="2700000" algn="tl">
                    <a:srgbClr val="000000">
                      <a:alpha val="43137"/>
                    </a:srgbClr>
                  </a:outerShdw>
                </a:effectLst>
                <a:latin typeface="Times New Roman" charset="0"/>
                <a:ea typeface="Times New Roman" charset="0"/>
                <a:cs typeface="Times New Roman" charset="0"/>
              </a:rPr>
              <a:t>Introduction and Limitation</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09D317C-51C0-4912-A25D-AF95CB9E31E4}"/>
              </a:ext>
            </a:extLst>
          </p:cNvPr>
          <p:cNvSpPr>
            <a:spLocks noGrp="1"/>
          </p:cNvSpPr>
          <p:nvPr>
            <p:ph idx="1"/>
          </p:nvPr>
        </p:nvSpPr>
        <p:spPr>
          <a:xfrm>
            <a:off x="841161" y="2346485"/>
            <a:ext cx="4694499" cy="4351338"/>
          </a:xfrm>
        </p:spPr>
        <p:txBody>
          <a:bodyPr>
            <a:normAutofit/>
          </a:bodyPr>
          <a:lstStyle/>
          <a:p>
            <a:pPr>
              <a:lnSpc>
                <a:spcPct val="150000"/>
              </a:lnSpc>
            </a:pPr>
            <a:r>
              <a:rPr lang="en-US" sz="1600" dirty="0">
                <a:effectLst/>
                <a:latin typeface="Times New Roman" panose="02020603050405020304" pitchFamily="18" charset="0"/>
                <a:cs typeface="Times New Roman" panose="02020603050405020304" pitchFamily="18" charset="0"/>
              </a:rPr>
              <a:t>The datasets were taken from Kaggle. There are two datasets, one is “</a:t>
            </a:r>
            <a:r>
              <a:rPr lang="en-US" sz="1600" dirty="0" err="1">
                <a:effectLst/>
                <a:latin typeface="Times New Roman" panose="02020603050405020304" pitchFamily="18" charset="0"/>
                <a:cs typeface="Times New Roman" panose="02020603050405020304" pitchFamily="18" charset="0"/>
              </a:rPr>
              <a:t>train.csv</a:t>
            </a:r>
            <a:r>
              <a:rPr lang="en-US" sz="1600" dirty="0">
                <a:effectLst/>
                <a:latin typeface="Times New Roman" panose="02020603050405020304" pitchFamily="18" charset="0"/>
                <a:cs typeface="Times New Roman" panose="02020603050405020304" pitchFamily="18" charset="0"/>
              </a:rPr>
              <a:t>” (2000 rows and </a:t>
            </a:r>
            <a:r>
              <a:rPr lang="en-US" sz="1600" dirty="0">
                <a:latin typeface="Times New Roman" panose="02020603050405020304" pitchFamily="18" charset="0"/>
                <a:cs typeface="Times New Roman" panose="02020603050405020304" pitchFamily="18" charset="0"/>
              </a:rPr>
              <a:t>21 columns), </a:t>
            </a:r>
            <a:r>
              <a:rPr lang="en-US" sz="1600" dirty="0">
                <a:effectLst/>
                <a:latin typeface="Times New Roman" panose="02020603050405020304" pitchFamily="18" charset="0"/>
                <a:cs typeface="Times New Roman" panose="02020603050405020304" pitchFamily="18" charset="0"/>
              </a:rPr>
              <a:t>another </a:t>
            </a:r>
            <a:r>
              <a:rPr lang="en-US" sz="1600" dirty="0">
                <a:latin typeface="Times New Roman" panose="02020603050405020304" pitchFamily="18" charset="0"/>
                <a:cs typeface="Times New Roman" panose="02020603050405020304" pitchFamily="18" charset="0"/>
              </a:rPr>
              <a:t>is “</a:t>
            </a:r>
            <a:r>
              <a:rPr lang="en-US" sz="1600" dirty="0" err="1">
                <a:effectLst/>
                <a:latin typeface="Times New Roman" panose="02020603050405020304" pitchFamily="18" charset="0"/>
                <a:cs typeface="Times New Roman" panose="02020603050405020304" pitchFamily="18" charset="0"/>
              </a:rPr>
              <a:t>test.csv</a:t>
            </a:r>
            <a:r>
              <a:rPr lang="en-US" sz="1600" dirty="0">
                <a:effectLst/>
                <a:latin typeface="Times New Roman" panose="02020603050405020304" pitchFamily="18" charset="0"/>
                <a:cs typeface="Times New Roman" panose="02020603050405020304" pitchFamily="18" charset="0"/>
              </a:rPr>
              <a:t>” (1000 rows and </a:t>
            </a:r>
            <a:r>
              <a:rPr lang="en-US" sz="1600" dirty="0">
                <a:latin typeface="Times New Roman" panose="02020603050405020304" pitchFamily="18" charset="0"/>
                <a:cs typeface="Times New Roman" panose="02020603050405020304" pitchFamily="18" charset="0"/>
              </a:rPr>
              <a:t>21 columns ).</a:t>
            </a:r>
            <a:endParaRPr lang="en-US" sz="1600" dirty="0">
              <a:effectLst/>
              <a:latin typeface="Times New Roman" panose="02020603050405020304" pitchFamily="18" charset="0"/>
              <a:cs typeface="Times New Roman" panose="02020603050405020304" pitchFamily="18" charset="0"/>
            </a:endParaRPr>
          </a:p>
          <a:p>
            <a:pPr>
              <a:lnSpc>
                <a:spcPct val="150000"/>
              </a:lnSpc>
            </a:pPr>
            <a:r>
              <a:rPr lang="en-US" sz="1600" dirty="0">
                <a:effectLst/>
                <a:latin typeface="Times New Roman" panose="02020603050405020304" pitchFamily="18" charset="0"/>
                <a:cs typeface="Times New Roman" panose="02020603050405020304" pitchFamily="18" charset="0"/>
              </a:rPr>
              <a:t>The initial database contains 21 features of mobile phone of varies companies. </a:t>
            </a:r>
          </a:p>
          <a:p>
            <a:pPr>
              <a:lnSpc>
                <a:spcPct val="150000"/>
              </a:lnSpc>
            </a:pPr>
            <a:r>
              <a:rPr lang="en-US" sz="1600" dirty="0">
                <a:latin typeface="Times New Roman" panose="02020603050405020304" pitchFamily="18" charset="0"/>
                <a:cs typeface="Times New Roman" panose="02020603050405020304" pitchFamily="18" charset="0"/>
              </a:rPr>
              <a:t>The limitation of this dataset is the dataset just provide us the price range of mobile phone instead of specific price of phone.</a:t>
            </a:r>
          </a:p>
        </p:txBody>
      </p:sp>
      <p:pic>
        <p:nvPicPr>
          <p:cNvPr id="5" name="Picture 4" descr="A close up of a computer&#10;&#10;Description generated with high confidence">
            <a:extLst>
              <a:ext uri="{FF2B5EF4-FFF2-40B4-BE49-F238E27FC236}">
                <a16:creationId xmlns:a16="http://schemas.microsoft.com/office/drawing/2014/main" id="{69E48932-767D-4399-8DBC-799710B5EA7C}"/>
              </a:ext>
            </a:extLst>
          </p:cNvPr>
          <p:cNvPicPr>
            <a:picLocks noChangeAspect="1"/>
          </p:cNvPicPr>
          <p:nvPr/>
        </p:nvPicPr>
        <p:blipFill rotWithShape="1">
          <a:blip r:embed="rId2">
            <a:extLst>
              <a:ext uri="{28A0092B-C50C-407E-A947-70E740481C1C}">
                <a14:useLocalDpi xmlns:a14="http://schemas.microsoft.com/office/drawing/2010/main" val="0"/>
              </a:ext>
            </a:extLst>
          </a:blip>
          <a:srcRect l="2622" r="3" b="3"/>
          <a:stretch/>
        </p:blipFill>
        <p:spPr>
          <a:xfrm>
            <a:off x="5535660" y="2346485"/>
            <a:ext cx="6233160" cy="4272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2137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3AC915-2E8D-4626-9CCA-9678B9E77A9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21945" r="-1" b="7831"/>
          <a:stretch/>
        </p:blipFill>
        <p:spPr>
          <a:xfrm>
            <a:off x="474132" y="462116"/>
            <a:ext cx="11243735" cy="592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CC79B2C4-EF9C-492F-BC64-5300A7A2F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0599BEDA-CEC9-4E6C-B05D-1353D0F16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43000" y="1295400"/>
            <a:ext cx="998220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CB065-8645-45A3-A437-5C3A9412F13D}"/>
              </a:ext>
            </a:extLst>
          </p:cNvPr>
          <p:cNvSpPr>
            <a:spLocks noGrp="1"/>
          </p:cNvSpPr>
          <p:nvPr>
            <p:ph type="title"/>
          </p:nvPr>
        </p:nvSpPr>
        <p:spPr>
          <a:xfrm>
            <a:off x="1295400" y="1447801"/>
            <a:ext cx="8620967" cy="855132"/>
          </a:xfrm>
        </p:spPr>
        <p:txBody>
          <a:bodyPr>
            <a:normAutofit/>
          </a:bodyPr>
          <a:lstStyle/>
          <a:p>
            <a:r>
              <a:rPr lang="en-US" b="1" dirty="0">
                <a:effectLst>
                  <a:outerShdw blurRad="38100" dist="38100" dir="2700000" algn="tl">
                    <a:srgbClr val="000000">
                      <a:alpha val="43137"/>
                    </a:srgbClr>
                  </a:outerShdw>
                </a:effectLst>
              </a:rPr>
              <a:t>Problem Definition</a:t>
            </a:r>
          </a:p>
        </p:txBody>
      </p:sp>
      <p:sp>
        <p:nvSpPr>
          <p:cNvPr id="3" name="Content Placeholder 2">
            <a:extLst>
              <a:ext uri="{FF2B5EF4-FFF2-40B4-BE49-F238E27FC236}">
                <a16:creationId xmlns:a16="http://schemas.microsoft.com/office/drawing/2014/main" id="{30FB34C5-45B4-4BEA-9C85-68C52481F2F6}"/>
              </a:ext>
            </a:extLst>
          </p:cNvPr>
          <p:cNvSpPr>
            <a:spLocks noGrp="1"/>
          </p:cNvSpPr>
          <p:nvPr>
            <p:ph idx="1"/>
          </p:nvPr>
        </p:nvSpPr>
        <p:spPr>
          <a:xfrm>
            <a:off x="1727200" y="2446868"/>
            <a:ext cx="8254999" cy="2971800"/>
          </a:xfrm>
        </p:spPr>
        <p:txBody>
          <a:bodyPr anchor="t">
            <a:normAutofit/>
          </a:bodyPr>
          <a:lstStyle/>
          <a:p>
            <a:pPr>
              <a:lnSpc>
                <a:spcPct val="200000"/>
              </a:lnSpc>
            </a:pPr>
            <a:r>
              <a:rPr lang="en-US" sz="1600" dirty="0">
                <a:solidFill>
                  <a:schemeClr val="bg1"/>
                </a:solidFill>
                <a:latin typeface="Times New Roman" panose="02020603050405020304" pitchFamily="18" charset="0"/>
                <a:cs typeface="Times New Roman" panose="02020603050405020304" pitchFamily="18" charset="0"/>
              </a:rPr>
              <a:t>Find out the relation between features of mobile phone and find out which feature are most related to the price range of mobile phone.</a:t>
            </a:r>
          </a:p>
          <a:p>
            <a:pPr>
              <a:lnSpc>
                <a:spcPct val="200000"/>
              </a:lnSpc>
            </a:pPr>
            <a:r>
              <a:rPr lang="en-US" sz="1600" dirty="0">
                <a:solidFill>
                  <a:schemeClr val="bg1"/>
                </a:solidFill>
                <a:latin typeface="Times New Roman" panose="02020603050405020304" pitchFamily="18" charset="0"/>
                <a:cs typeface="Times New Roman" panose="02020603050405020304" pitchFamily="18" charset="0"/>
              </a:rPr>
              <a:t>Using the machine learning technique to predict the right price range of a mobile phone in the competitive mobile phone market.</a:t>
            </a:r>
          </a:p>
        </p:txBody>
      </p:sp>
    </p:spTree>
    <p:extLst>
      <p:ext uri="{BB962C8B-B14F-4D97-AF65-F5344CB8AC3E}">
        <p14:creationId xmlns:p14="http://schemas.microsoft.com/office/powerpoint/2010/main" val="2758510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8B11-7A65-49F7-B933-B6149026F608}"/>
              </a:ext>
            </a:extLst>
          </p:cNvPr>
          <p:cNvSpPr>
            <a:spLocks noGrp="1"/>
          </p:cNvSpPr>
          <p:nvPr>
            <p:ph type="title"/>
          </p:nvPr>
        </p:nvSpPr>
        <p:spPr/>
        <p:txBody>
          <a:bodyPr/>
          <a:lstStyle/>
          <a:p>
            <a:r>
              <a:rPr lang="en-US" dirty="0">
                <a:effectLst>
                  <a:outerShdw blurRad="38100" dist="38100" dir="2700000" algn="tl">
                    <a:srgbClr val="000000">
                      <a:alpha val="43137"/>
                    </a:srgbClr>
                  </a:outerShdw>
                </a:effectLst>
                <a:latin typeface="Arial Black" panose="020B0A04020102020204" pitchFamily="34" charset="0"/>
              </a:rPr>
              <a:t>Data Overview</a:t>
            </a:r>
          </a:p>
        </p:txBody>
      </p:sp>
      <p:pic>
        <p:nvPicPr>
          <p:cNvPr id="9" name="Picture 8" descr="A close up of a logo&#10;&#10;Description generated with high confidence">
            <a:extLst>
              <a:ext uri="{FF2B5EF4-FFF2-40B4-BE49-F238E27FC236}">
                <a16:creationId xmlns:a16="http://schemas.microsoft.com/office/drawing/2014/main" id="{7A9B5393-0BD3-489C-865A-56B00EB9D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216" y="4039853"/>
            <a:ext cx="1011016" cy="233312"/>
          </a:xfrm>
          <a:prstGeom prst="rect">
            <a:avLst/>
          </a:prstGeom>
        </p:spPr>
      </p:pic>
      <p:pic>
        <p:nvPicPr>
          <p:cNvPr id="11" name="Picture 10" descr="A close up of a logo&#10;&#10;Description generated with high confidence">
            <a:extLst>
              <a:ext uri="{FF2B5EF4-FFF2-40B4-BE49-F238E27FC236}">
                <a16:creationId xmlns:a16="http://schemas.microsoft.com/office/drawing/2014/main" id="{7F565374-1723-4434-8757-CAC24602F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215" y="6383990"/>
            <a:ext cx="1011017" cy="221160"/>
          </a:xfrm>
          <a:prstGeom prst="rect">
            <a:avLst/>
          </a:prstGeom>
        </p:spPr>
      </p:pic>
      <p:pic>
        <p:nvPicPr>
          <p:cNvPr id="4" name="图片 3">
            <a:extLst>
              <a:ext uri="{FF2B5EF4-FFF2-40B4-BE49-F238E27FC236}">
                <a16:creationId xmlns:a16="http://schemas.microsoft.com/office/drawing/2014/main" id="{C26EF269-5854-0E4B-9A2E-370D3999A3B5}"/>
              </a:ext>
            </a:extLst>
          </p:cNvPr>
          <p:cNvPicPr>
            <a:picLocks noChangeAspect="1"/>
          </p:cNvPicPr>
          <p:nvPr/>
        </p:nvPicPr>
        <p:blipFill rotWithShape="1">
          <a:blip r:embed="rId4">
            <a:extLst>
              <a:ext uri="{28A0092B-C50C-407E-A947-70E740481C1C}">
                <a14:useLocalDpi xmlns:a14="http://schemas.microsoft.com/office/drawing/2010/main" val="0"/>
              </a:ext>
            </a:extLst>
          </a:blip>
          <a:srcRect b="18040"/>
          <a:stretch/>
        </p:blipFill>
        <p:spPr>
          <a:xfrm>
            <a:off x="506437" y="2284351"/>
            <a:ext cx="10480431" cy="1744387"/>
          </a:xfrm>
          <a:prstGeom prst="rect">
            <a:avLst/>
          </a:prstGeom>
        </p:spPr>
      </p:pic>
      <p:pic>
        <p:nvPicPr>
          <p:cNvPr id="8" name="图片 7">
            <a:extLst>
              <a:ext uri="{FF2B5EF4-FFF2-40B4-BE49-F238E27FC236}">
                <a16:creationId xmlns:a16="http://schemas.microsoft.com/office/drawing/2014/main" id="{EE8E411E-D277-2C40-AA12-D7240A22C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437" y="4273165"/>
            <a:ext cx="10832123" cy="2037285"/>
          </a:xfrm>
          <a:prstGeom prst="rect">
            <a:avLst/>
          </a:prstGeom>
        </p:spPr>
      </p:pic>
    </p:spTree>
    <p:extLst>
      <p:ext uri="{BB962C8B-B14F-4D97-AF65-F5344CB8AC3E}">
        <p14:creationId xmlns:p14="http://schemas.microsoft.com/office/powerpoint/2010/main" val="31362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7" name="Rectangle 26">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A953FBB-E574-4A30-B197-69DE4CE35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a16="http://schemas.microsoft.com/office/drawing/2014/main" id="{88DA885B-40B1-4544-B264-5EF5F699B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C675FBFA-8632-4492-AD35-EB6277D8D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Freeform 5">
            <a:extLst>
              <a:ext uri="{FF2B5EF4-FFF2-40B4-BE49-F238E27FC236}">
                <a16:creationId xmlns:a16="http://schemas.microsoft.com/office/drawing/2014/main" id="{9C80E52D-DE5C-4267-9C99-8741F2E42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7" name="Freeform 5">
            <a:extLst>
              <a:ext uri="{FF2B5EF4-FFF2-40B4-BE49-F238E27FC236}">
                <a16:creationId xmlns:a16="http://schemas.microsoft.com/office/drawing/2014/main" id="{D6E3364A-47F8-4BE6-A31D-78DAAE103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800000">
            <a:off x="457200" y="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9" name="Freeform 5">
            <a:extLst>
              <a:ext uri="{FF2B5EF4-FFF2-40B4-BE49-F238E27FC236}">
                <a16:creationId xmlns:a16="http://schemas.microsoft.com/office/drawing/2014/main" id="{C09D5ACB-8617-4155-A2B1-414E9810B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11052795-53DA-40A2-A896-7A7526B41A26}"/>
              </a:ext>
            </a:extLst>
          </p:cNvPr>
          <p:cNvSpPr>
            <a:spLocks noGrp="1"/>
          </p:cNvSpPr>
          <p:nvPr>
            <p:ph type="title"/>
          </p:nvPr>
        </p:nvSpPr>
        <p:spPr>
          <a:xfrm>
            <a:off x="649452" y="4207770"/>
            <a:ext cx="10893095" cy="1174947"/>
          </a:xfrm>
        </p:spPr>
        <p:txBody>
          <a:bodyPr vert="horz" lIns="91440" tIns="45720" rIns="91440" bIns="45720" rtlCol="0" anchor="b">
            <a:normAutofit/>
          </a:bodyPr>
          <a:lstStyle/>
          <a:p>
            <a:pPr algn="ctr"/>
            <a:r>
              <a:rPr lang="en-US" b="1" i="0" kern="1200" dirty="0">
                <a:solidFill>
                  <a:schemeClr val="bg2"/>
                </a:solidFill>
                <a:effectLst>
                  <a:outerShdw blurRad="38100" dist="38100" dir="2700000" algn="tl">
                    <a:srgbClr val="000000">
                      <a:alpha val="43137"/>
                    </a:srgbClr>
                  </a:outerShdw>
                </a:effectLst>
                <a:latin typeface="+mj-lt"/>
                <a:ea typeface="+mj-ea"/>
                <a:cs typeface="+mj-cs"/>
              </a:rPr>
              <a:t>Data Dictionary</a:t>
            </a:r>
          </a:p>
        </p:txBody>
      </p:sp>
      <p:pic>
        <p:nvPicPr>
          <p:cNvPr id="5" name="Picture 4">
            <a:extLst>
              <a:ext uri="{FF2B5EF4-FFF2-40B4-BE49-F238E27FC236}">
                <a16:creationId xmlns:a16="http://schemas.microsoft.com/office/drawing/2014/main" id="{232E4402-3662-48A1-9043-B09A9A57591B}"/>
              </a:ext>
            </a:extLst>
          </p:cNvPr>
          <p:cNvPicPr>
            <a:picLocks noChangeAspect="1"/>
          </p:cNvPicPr>
          <p:nvPr/>
        </p:nvPicPr>
        <p:blipFill>
          <a:blip r:embed="rId3"/>
          <a:stretch>
            <a:fillRect/>
          </a:stretch>
        </p:blipFill>
        <p:spPr>
          <a:xfrm>
            <a:off x="5884950" y="1238111"/>
            <a:ext cx="4552862" cy="2444889"/>
          </a:xfrm>
          <a:prstGeom prst="roundRect">
            <a:avLst>
              <a:gd name="adj" fmla="val 1858"/>
            </a:avLst>
          </a:prstGeom>
          <a:effectLst/>
        </p:spPr>
      </p:pic>
      <p:pic>
        <p:nvPicPr>
          <p:cNvPr id="4" name="Picture 3">
            <a:extLst>
              <a:ext uri="{FF2B5EF4-FFF2-40B4-BE49-F238E27FC236}">
                <a16:creationId xmlns:a16="http://schemas.microsoft.com/office/drawing/2014/main" id="{40C80213-61E8-4D19-90D0-0C1E4F625F42}"/>
              </a:ext>
            </a:extLst>
          </p:cNvPr>
          <p:cNvPicPr>
            <a:picLocks noChangeAspect="1"/>
          </p:cNvPicPr>
          <p:nvPr/>
        </p:nvPicPr>
        <p:blipFill>
          <a:blip r:embed="rId4"/>
          <a:stretch>
            <a:fillRect/>
          </a:stretch>
        </p:blipFill>
        <p:spPr>
          <a:xfrm>
            <a:off x="1047550" y="539553"/>
            <a:ext cx="4375120" cy="3439617"/>
          </a:xfrm>
          <a:prstGeom prst="roundRect">
            <a:avLst>
              <a:gd name="adj" fmla="val 1858"/>
            </a:avLst>
          </a:prstGeom>
          <a:effectLst/>
        </p:spPr>
      </p:pic>
      <p:sp>
        <p:nvSpPr>
          <p:cNvPr id="41" name="Rectangle 40">
            <a:extLst>
              <a:ext uri="{FF2B5EF4-FFF2-40B4-BE49-F238E27FC236}">
                <a16:creationId xmlns:a16="http://schemas.microsoft.com/office/drawing/2014/main" id="{FB8DBC8E-FBA7-466C-8D97-75B15FBE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79280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D5E2189-0C1C-4970-B172-E48B990AEFAA}"/>
              </a:ext>
            </a:extLst>
          </p:cNvPr>
          <p:cNvSpPr>
            <a:spLocks noGrp="1"/>
          </p:cNvSpPr>
          <p:nvPr>
            <p:ph type="title"/>
          </p:nvPr>
        </p:nvSpPr>
        <p:spPr>
          <a:xfrm>
            <a:off x="7007145" y="1241266"/>
            <a:ext cx="4535926" cy="3153753"/>
          </a:xfrm>
        </p:spPr>
        <p:txBody>
          <a:bodyPr vert="horz" lIns="91440" tIns="45720" rIns="91440" bIns="45720" rtlCol="0" anchor="b">
            <a:normAutofit/>
          </a:bodyPr>
          <a:lstStyle/>
          <a:p>
            <a:pPr algn="ctr">
              <a:lnSpc>
                <a:spcPct val="150000"/>
              </a:lnSpc>
            </a:pPr>
            <a:r>
              <a:rPr lang="en-US" sz="4400" b="1" i="0" kern="1200" dirty="0">
                <a:solidFill>
                  <a:schemeClr val="bg2"/>
                </a:solidFill>
                <a:latin typeface="Times New Roman" panose="02020603050405020304" pitchFamily="18" charset="0"/>
                <a:cs typeface="Times New Roman" panose="02020603050405020304" pitchFamily="18" charset="0"/>
              </a:rPr>
              <a:t>Initial Data Analysis</a:t>
            </a:r>
          </a:p>
        </p:txBody>
      </p:sp>
      <p:grpSp>
        <p:nvGrpSpPr>
          <p:cNvPr id="16" name="Group 15">
            <a:extLst>
              <a:ext uri="{FF2B5EF4-FFF2-40B4-BE49-F238E27FC236}">
                <a16:creationId xmlns:a16="http://schemas.microsoft.com/office/drawing/2014/main" id="{28F798B8-1C3B-4B89-8B9A-3F9613CD0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17" name="Rectangle 16">
              <a:extLst>
                <a:ext uri="{FF2B5EF4-FFF2-40B4-BE49-F238E27FC236}">
                  <a16:creationId xmlns:a16="http://schemas.microsoft.com/office/drawing/2014/main" id="{86FBC0DC-E9D1-4FE7-A92D-8C0C21E6C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C5B8AD05-BFBB-476E-A552-5125E1F1F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55960B2F-90D8-4D62-B831-C33669F8D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7" name="图片 6">
            <a:extLst>
              <a:ext uri="{FF2B5EF4-FFF2-40B4-BE49-F238E27FC236}">
                <a16:creationId xmlns:a16="http://schemas.microsoft.com/office/drawing/2014/main" id="{5D4CC796-16CD-464C-B7DB-C430AC193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6455"/>
            <a:ext cx="6406979" cy="6129380"/>
          </a:xfrm>
          <a:prstGeom prst="rect">
            <a:avLst/>
          </a:prstGeom>
        </p:spPr>
      </p:pic>
    </p:spTree>
    <p:extLst>
      <p:ext uri="{BB962C8B-B14F-4D97-AF65-F5344CB8AC3E}">
        <p14:creationId xmlns:p14="http://schemas.microsoft.com/office/powerpoint/2010/main" val="2117312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D231A-A5F4-4F4E-84F1-8B15D8F73DFD}"/>
              </a:ext>
            </a:extLst>
          </p:cNvPr>
          <p:cNvSpPr>
            <a:spLocks noGrp="1"/>
          </p:cNvSpPr>
          <p:nvPr>
            <p:ph type="title"/>
          </p:nvPr>
        </p:nvSpPr>
        <p:spPr>
          <a:xfrm>
            <a:off x="565419" y="928893"/>
            <a:ext cx="10601617" cy="706964"/>
          </a:xfrm>
        </p:spPr>
        <p:txBody>
          <a:bodyPr/>
          <a:lstStyle/>
          <a:p>
            <a:pPr algn="ctr"/>
            <a:r>
              <a:rPr lang="en-US" altLang="zh-CN" b="1" dirty="0">
                <a:latin typeface="Times New Roman" panose="02020603050405020304" pitchFamily="18" charset="0"/>
                <a:ea typeface="Garamond"/>
                <a:cs typeface="Times New Roman" panose="02020603050405020304" pitchFamily="18" charset="0"/>
                <a:sym typeface="Garamond"/>
              </a:rPr>
              <a:t>Exploratory Data Analysis and Feature Engineering</a:t>
            </a:r>
            <a:br>
              <a:rPr lang="en-US" altLang="zh-CN" b="1" dirty="0">
                <a:latin typeface="Times New Roman" panose="02020603050405020304" pitchFamily="18" charset="0"/>
                <a:cs typeface="Times New Roman" panose="02020603050405020304" pitchFamily="18" charset="0"/>
              </a:rPr>
            </a:b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Missing Value</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3908E3-9416-4036-93C7-095384AAE25B}"/>
              </a:ext>
            </a:extLst>
          </p:cNvPr>
          <p:cNvPicPr>
            <a:picLocks noChangeAspect="1"/>
          </p:cNvPicPr>
          <p:nvPr/>
        </p:nvPicPr>
        <p:blipFill>
          <a:blip r:embed="rId3"/>
          <a:stretch>
            <a:fillRect/>
          </a:stretch>
        </p:blipFill>
        <p:spPr>
          <a:xfrm>
            <a:off x="250099" y="2641441"/>
            <a:ext cx="1578701" cy="3950970"/>
          </a:xfrm>
          <a:prstGeom prst="rect">
            <a:avLst/>
          </a:prstGeom>
        </p:spPr>
      </p:pic>
      <p:pic>
        <p:nvPicPr>
          <p:cNvPr id="5" name="Picture 4">
            <a:extLst>
              <a:ext uri="{FF2B5EF4-FFF2-40B4-BE49-F238E27FC236}">
                <a16:creationId xmlns:a16="http://schemas.microsoft.com/office/drawing/2014/main" id="{56CA13C3-977E-4421-88A4-8A81719B5407}"/>
              </a:ext>
            </a:extLst>
          </p:cNvPr>
          <p:cNvPicPr>
            <a:picLocks noChangeAspect="1"/>
          </p:cNvPicPr>
          <p:nvPr/>
        </p:nvPicPr>
        <p:blipFill>
          <a:blip r:embed="rId4"/>
          <a:stretch>
            <a:fillRect/>
          </a:stretch>
        </p:blipFill>
        <p:spPr>
          <a:xfrm>
            <a:off x="1746117" y="3080172"/>
            <a:ext cx="4006237" cy="2583600"/>
          </a:xfrm>
          <a:prstGeom prst="rect">
            <a:avLst/>
          </a:prstGeom>
        </p:spPr>
      </p:pic>
      <p:pic>
        <p:nvPicPr>
          <p:cNvPr id="6" name="Picture 5">
            <a:extLst>
              <a:ext uri="{FF2B5EF4-FFF2-40B4-BE49-F238E27FC236}">
                <a16:creationId xmlns:a16="http://schemas.microsoft.com/office/drawing/2014/main" id="{D5DD4B6C-3772-4A15-ABDD-F4E20D73070E}"/>
              </a:ext>
            </a:extLst>
          </p:cNvPr>
          <p:cNvPicPr>
            <a:picLocks noChangeAspect="1"/>
          </p:cNvPicPr>
          <p:nvPr/>
        </p:nvPicPr>
        <p:blipFill>
          <a:blip r:embed="rId5"/>
          <a:stretch>
            <a:fillRect/>
          </a:stretch>
        </p:blipFill>
        <p:spPr>
          <a:xfrm>
            <a:off x="6094528" y="2808446"/>
            <a:ext cx="1659870" cy="3788251"/>
          </a:xfrm>
          <a:prstGeom prst="rect">
            <a:avLst/>
          </a:prstGeom>
        </p:spPr>
      </p:pic>
      <p:pic>
        <p:nvPicPr>
          <p:cNvPr id="7" name="Picture 6">
            <a:extLst>
              <a:ext uri="{FF2B5EF4-FFF2-40B4-BE49-F238E27FC236}">
                <a16:creationId xmlns:a16="http://schemas.microsoft.com/office/drawing/2014/main" id="{4A238875-EC6B-47FE-B43D-FE70E672A0EE}"/>
              </a:ext>
            </a:extLst>
          </p:cNvPr>
          <p:cNvPicPr>
            <a:picLocks noChangeAspect="1"/>
          </p:cNvPicPr>
          <p:nvPr/>
        </p:nvPicPr>
        <p:blipFill>
          <a:blip r:embed="rId6"/>
          <a:stretch>
            <a:fillRect/>
          </a:stretch>
        </p:blipFill>
        <p:spPr>
          <a:xfrm>
            <a:off x="7688025" y="3080173"/>
            <a:ext cx="4239967" cy="2583600"/>
          </a:xfrm>
          <a:prstGeom prst="rect">
            <a:avLst/>
          </a:prstGeom>
        </p:spPr>
      </p:pic>
      <p:sp>
        <p:nvSpPr>
          <p:cNvPr id="8" name="TextBox 7">
            <a:extLst>
              <a:ext uri="{FF2B5EF4-FFF2-40B4-BE49-F238E27FC236}">
                <a16:creationId xmlns:a16="http://schemas.microsoft.com/office/drawing/2014/main" id="{34ED6BA9-D713-4116-88AE-5E0F380AEF7A}"/>
              </a:ext>
            </a:extLst>
          </p:cNvPr>
          <p:cNvSpPr txBox="1"/>
          <p:nvPr/>
        </p:nvSpPr>
        <p:spPr>
          <a:xfrm>
            <a:off x="250099" y="2215299"/>
            <a:ext cx="1258190" cy="307777"/>
          </a:xfrm>
          <a:prstGeom prst="rect">
            <a:avLst/>
          </a:prstGeom>
          <a:noFill/>
        </p:spPr>
        <p:txBody>
          <a:bodyPr wrap="square" rtlCol="0">
            <a:spAutoFit/>
          </a:bodyPr>
          <a:lstStyle/>
          <a:p>
            <a:r>
              <a:rPr lang="en-US" sz="1400" b="1" dirty="0" err="1">
                <a:latin typeface="Arial Black" panose="020B0A04020102020204" pitchFamily="34" charset="0"/>
              </a:rPr>
              <a:t>isnull</a:t>
            </a:r>
            <a:r>
              <a:rPr lang="en-US" sz="1400" b="1" dirty="0">
                <a:latin typeface="Arial Black" panose="020B0A04020102020204" pitchFamily="34" charset="0"/>
              </a:rPr>
              <a:t>()</a:t>
            </a:r>
            <a:endParaRPr lang="en-US" dirty="0"/>
          </a:p>
        </p:txBody>
      </p:sp>
      <p:sp>
        <p:nvSpPr>
          <p:cNvPr id="9" name="TextBox 8">
            <a:extLst>
              <a:ext uri="{FF2B5EF4-FFF2-40B4-BE49-F238E27FC236}">
                <a16:creationId xmlns:a16="http://schemas.microsoft.com/office/drawing/2014/main" id="{6F24F359-8EBC-4456-BB5D-C987CD25AF47}"/>
              </a:ext>
            </a:extLst>
          </p:cNvPr>
          <p:cNvSpPr txBox="1"/>
          <p:nvPr/>
        </p:nvSpPr>
        <p:spPr>
          <a:xfrm>
            <a:off x="6011448" y="2383347"/>
            <a:ext cx="1258190" cy="307777"/>
          </a:xfrm>
          <a:prstGeom prst="rect">
            <a:avLst/>
          </a:prstGeom>
          <a:noFill/>
        </p:spPr>
        <p:txBody>
          <a:bodyPr wrap="square" rtlCol="0">
            <a:spAutoFit/>
          </a:bodyPr>
          <a:lstStyle/>
          <a:p>
            <a:r>
              <a:rPr lang="en-US" sz="1400" b="1" dirty="0" err="1">
                <a:latin typeface="Arial Black" panose="020B0A04020102020204" pitchFamily="34" charset="0"/>
              </a:rPr>
              <a:t>isnull</a:t>
            </a:r>
            <a:r>
              <a:rPr lang="en-US" sz="1400" b="1" dirty="0">
                <a:latin typeface="Arial Black" panose="020B0A04020102020204" pitchFamily="34" charset="0"/>
              </a:rPr>
              <a:t>()</a:t>
            </a:r>
            <a:endParaRPr lang="en-US" dirty="0"/>
          </a:p>
        </p:txBody>
      </p:sp>
      <p:sp>
        <p:nvSpPr>
          <p:cNvPr id="10" name="TextBox 9">
            <a:extLst>
              <a:ext uri="{FF2B5EF4-FFF2-40B4-BE49-F238E27FC236}">
                <a16:creationId xmlns:a16="http://schemas.microsoft.com/office/drawing/2014/main" id="{28B22264-2937-48D9-A424-7F0BE34603DD}"/>
              </a:ext>
            </a:extLst>
          </p:cNvPr>
          <p:cNvSpPr txBox="1"/>
          <p:nvPr/>
        </p:nvSpPr>
        <p:spPr>
          <a:xfrm>
            <a:off x="2227968" y="2654557"/>
            <a:ext cx="1578700" cy="307777"/>
          </a:xfrm>
          <a:prstGeom prst="rect">
            <a:avLst/>
          </a:prstGeom>
          <a:noFill/>
        </p:spPr>
        <p:txBody>
          <a:bodyPr wrap="square" rtlCol="0">
            <a:spAutoFit/>
          </a:bodyPr>
          <a:lstStyle/>
          <a:p>
            <a:r>
              <a:rPr lang="en-US" sz="1400" b="1" dirty="0" err="1">
                <a:latin typeface="Arial Black" panose="020B0A04020102020204" pitchFamily="34" charset="0"/>
              </a:rPr>
              <a:t>msno.matrix</a:t>
            </a:r>
            <a:endParaRPr lang="en-US" dirty="0"/>
          </a:p>
        </p:txBody>
      </p:sp>
      <p:sp>
        <p:nvSpPr>
          <p:cNvPr id="11" name="TextBox 10">
            <a:extLst>
              <a:ext uri="{FF2B5EF4-FFF2-40B4-BE49-F238E27FC236}">
                <a16:creationId xmlns:a16="http://schemas.microsoft.com/office/drawing/2014/main" id="{CCEF4B45-73D1-447A-B73D-43DD4797EA25}"/>
              </a:ext>
            </a:extLst>
          </p:cNvPr>
          <p:cNvSpPr txBox="1"/>
          <p:nvPr/>
        </p:nvSpPr>
        <p:spPr>
          <a:xfrm>
            <a:off x="7983221" y="2577870"/>
            <a:ext cx="1578700" cy="307777"/>
          </a:xfrm>
          <a:prstGeom prst="rect">
            <a:avLst/>
          </a:prstGeom>
          <a:noFill/>
        </p:spPr>
        <p:txBody>
          <a:bodyPr wrap="square" rtlCol="0">
            <a:spAutoFit/>
          </a:bodyPr>
          <a:lstStyle/>
          <a:p>
            <a:r>
              <a:rPr lang="en-US" sz="1400" b="1" dirty="0" err="1">
                <a:latin typeface="Arial Black" panose="020B0A04020102020204" pitchFamily="34" charset="0"/>
              </a:rPr>
              <a:t>msno.matrix</a:t>
            </a:r>
            <a:endParaRPr lang="en-US" dirty="0"/>
          </a:p>
        </p:txBody>
      </p:sp>
      <p:sp>
        <p:nvSpPr>
          <p:cNvPr id="3" name="文本框 2">
            <a:extLst>
              <a:ext uri="{FF2B5EF4-FFF2-40B4-BE49-F238E27FC236}">
                <a16:creationId xmlns:a16="http://schemas.microsoft.com/office/drawing/2014/main" id="{CE9A6D34-D94A-E748-A1A8-51C981318DBC}"/>
              </a:ext>
            </a:extLst>
          </p:cNvPr>
          <p:cNvSpPr txBox="1"/>
          <p:nvPr/>
        </p:nvSpPr>
        <p:spPr>
          <a:xfrm>
            <a:off x="5641144" y="2961249"/>
            <a:ext cx="65" cy="276999"/>
          </a:xfrm>
          <a:prstGeom prst="rect">
            <a:avLst/>
          </a:prstGeom>
          <a:noFill/>
        </p:spPr>
        <p:txBody>
          <a:bodyPr wrap="none" lIns="0" tIns="0" rIns="0" bIns="0" rtlCol="0">
            <a:spAutoFit/>
          </a:bodyPr>
          <a:lstStyle/>
          <a:p>
            <a:endParaRPr kumimoji="1" lang="zh-CN" altLang="en-US" dirty="0"/>
          </a:p>
        </p:txBody>
      </p:sp>
      <p:cxnSp>
        <p:nvCxnSpPr>
          <p:cNvPr id="13" name="直线连接符 12">
            <a:extLst>
              <a:ext uri="{FF2B5EF4-FFF2-40B4-BE49-F238E27FC236}">
                <a16:creationId xmlns:a16="http://schemas.microsoft.com/office/drawing/2014/main" id="{00B180A7-BA46-5E40-905C-46395D77A016}"/>
              </a:ext>
            </a:extLst>
          </p:cNvPr>
          <p:cNvCxnSpPr>
            <a:cxnSpLocks/>
          </p:cNvCxnSpPr>
          <p:nvPr/>
        </p:nvCxnSpPr>
        <p:spPr>
          <a:xfrm>
            <a:off x="5866228" y="2289068"/>
            <a:ext cx="0" cy="4568932"/>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053750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3595</TotalTime>
  <Words>1411</Words>
  <Application>Microsoft Macintosh PowerPoint</Application>
  <PresentationFormat>宽屏</PresentationFormat>
  <Paragraphs>236</Paragraphs>
  <Slides>31</Slides>
  <Notes>11</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31</vt:i4>
      </vt:variant>
    </vt:vector>
  </HeadingPairs>
  <TitlesOfParts>
    <vt:vector size="49" baseType="lpstr">
      <vt:lpstr>等线</vt:lpstr>
      <vt:lpstr>等线 Light</vt:lpstr>
      <vt:lpstr>宋体</vt:lpstr>
      <vt:lpstr>Algerian</vt:lpstr>
      <vt:lpstr>Arial</vt:lpstr>
      <vt:lpstr>Arial Black</vt:lpstr>
      <vt:lpstr>Bell MT</vt:lpstr>
      <vt:lpstr>Bernard MT Condensed</vt:lpstr>
      <vt:lpstr>Calibri</vt:lpstr>
      <vt:lpstr>Calibri Light</vt:lpstr>
      <vt:lpstr>Century Gothic</vt:lpstr>
      <vt:lpstr>Garamond</vt:lpstr>
      <vt:lpstr>Helvetica Neue</vt:lpstr>
      <vt:lpstr>Tahoma</vt:lpstr>
      <vt:lpstr>Times New Roman</vt:lpstr>
      <vt:lpstr>Wingdings 3</vt:lpstr>
      <vt:lpstr>Office Theme</vt:lpstr>
      <vt:lpstr>Ion Boardroom</vt:lpstr>
      <vt:lpstr>Predict the Right Price Range of a Mobile Phone</vt:lpstr>
      <vt:lpstr>Introduction</vt:lpstr>
      <vt:lpstr>Gantt Chart</vt:lpstr>
      <vt:lpstr>Dataset Introduction and Limitation</vt:lpstr>
      <vt:lpstr>Problem Definition</vt:lpstr>
      <vt:lpstr>Data Overview</vt:lpstr>
      <vt:lpstr>Data Dictionary</vt:lpstr>
      <vt:lpstr>Initial Data Analysis</vt:lpstr>
      <vt:lpstr>Exploratory Data Analysis and Feature Engineering -Check Missing Value</vt:lpstr>
      <vt:lpstr>Handle with Categorial Variable </vt:lpstr>
      <vt:lpstr>Narrow Down Columns-Delete Columns 1. Random Forest Classifier-Check Unimportant Variable </vt:lpstr>
      <vt:lpstr>Correlation Coefficient-Check Correlated Dependent Features</vt:lpstr>
      <vt:lpstr>Data Engineering- Encoding</vt:lpstr>
      <vt:lpstr>Visualization of  Remaining Variable Univariate Analysis</vt:lpstr>
      <vt:lpstr>Univariate Variable Analysis- Target Variable</vt:lpstr>
      <vt:lpstr>Pair-Wise Relationship</vt:lpstr>
      <vt:lpstr>Pair-Wise Relation</vt:lpstr>
      <vt:lpstr>Pair-Wise Relationship</vt:lpstr>
      <vt:lpstr>Pair-Wise Relation-Violin Plot and Boxplot </vt:lpstr>
      <vt:lpstr>PowerPoint 演示文稿</vt:lpstr>
      <vt:lpstr>Models Data Pre-processing</vt:lpstr>
      <vt:lpstr>Models-Machine Learning Part Naive Bayes (Gaussian Naive Bayes algorithm )</vt:lpstr>
      <vt:lpstr>Naive Bayes (Gaussian Naive Bayes algorithm )-Results</vt:lpstr>
      <vt:lpstr>Other Models Building (Support Vector Machine (SVM), Decision Tree</vt:lpstr>
      <vt:lpstr>Results for Other Models (SVM, Decision Tree)  </vt:lpstr>
      <vt:lpstr>Neural Network Part— Multilayer Perceptron </vt:lpstr>
      <vt:lpstr>Performance of Multilayer Perceptron</vt:lpstr>
      <vt:lpstr>Models Comparison </vt:lpstr>
      <vt:lpstr>Conclusion</vt:lpstr>
      <vt:lpstr>Thank You</vt:lpstr>
      <vt:lpstr>Reference</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the Right Price Range of a Mobile Phone</dc:title>
  <dc:creator>eva</dc:creator>
  <cp:lastModifiedBy>Microsoft Office User</cp:lastModifiedBy>
  <cp:revision>74</cp:revision>
  <cp:lastPrinted>2018-12-03T16:32:07Z</cp:lastPrinted>
  <dcterms:created xsi:type="dcterms:W3CDTF">2018-10-14T20:36:36Z</dcterms:created>
  <dcterms:modified xsi:type="dcterms:W3CDTF">2018-12-03T16:33:11Z</dcterms:modified>
</cp:coreProperties>
</file>